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slide" Target="slides/slide33.xml"/><Relationship Id="rId14" Type="http://schemas.openxmlformats.org/officeDocument/2006/relationships/slide" Target="slides/slide10.xml"/><Relationship Id="rId36" Type="http://schemas.openxmlformats.org/officeDocument/2006/relationships/slide" Target="slides/slide32.xml"/><Relationship Id="rId17" Type="http://schemas.openxmlformats.org/officeDocument/2006/relationships/slide" Target="slides/slide13.xml"/><Relationship Id="rId39" Type="http://schemas.openxmlformats.org/officeDocument/2006/relationships/slide" Target="slides/slide35.xml"/><Relationship Id="rId16" Type="http://schemas.openxmlformats.org/officeDocument/2006/relationships/slide" Target="slides/slide12.xml"/><Relationship Id="rId38" Type="http://schemas.openxmlformats.org/officeDocument/2006/relationships/slide" Target="slides/slide34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6" name="Shape 8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9" name="Shape 25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82" name="Shape 28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Shape 283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12" name="Shape 31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Shape 313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42" name="Shape 34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Shape 343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83" name="Shape 38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Shape 384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15" name="Shape 41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Shape 416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44" name="Shape 44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Shape 445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83" name="Shape 48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Shape 49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99" name="Shape 49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0" name="Shape 500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Shape 52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29" name="Shape 52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Adapted from http://mjskok.com/</a:t>
            </a:r>
          </a:p>
        </p:txBody>
      </p:sp>
      <p:sp>
        <p:nvSpPr>
          <p:cNvPr id="530" name="Shape 530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1" name="Shape 11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Shape 54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47" name="Shape 54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8" name="Shape 548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68" name="Shape 56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9" name="Shape 569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Shape 58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90" name="Shape 59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1" name="Shape 591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Shape 62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25" name="Shape 62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6" name="Shape 626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Shape 69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94" name="Shape 69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Shape 71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11" name="Shape 71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2" name="Shape 712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39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Shape 74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41" name="Shape 74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2" name="Shape 742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64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Shape 76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66" name="Shape 7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7" name="Shape 767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80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Shape 78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82" name="Shape 78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3" name="Shape 783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96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Shape 79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98" name="Shape 79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9" name="Shape 799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0" name="Shape 12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12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Shape 81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14" name="Shape 81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30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Shape 83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32" name="Shape 83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3" name="Shape 833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55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Shape 85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57" name="Shape 85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8" name="Shape 858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86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Shape 88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88" name="Shape 88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9" name="Shape 889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1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Shape 91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13" name="Shape 91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20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Shape 9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22" name="Shape 92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38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Shape 93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40" name="Shape 94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6" name="Shape 13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7" name="Shape 14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6" name="Shape 18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4" name="Shape 20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Shape 205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30" name="Shape 23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Shape 231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8" name="Shape 24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7" name="Shape 1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4" name="Shape 74"/>
          <p:cNvSpPr txBox="1"/>
          <p:nvPr>
            <p:ph idx="1" type="body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0" name="Shape 80"/>
          <p:cNvSpPr txBox="1"/>
          <p:nvPr>
            <p:ph idx="1" type="body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3" name="Shape 23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640"/>
              </a:spcBef>
              <a:buClr>
                <a:srgbClr val="888888"/>
              </a:buClr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spcBef>
                <a:spcPts val="560"/>
              </a:spcBef>
              <a:buClr>
                <a:srgbClr val="888888"/>
              </a:buClr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spcBef>
                <a:spcPts val="480"/>
              </a:spcBef>
              <a:buClr>
                <a:srgbClr val="888888"/>
              </a:buClr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360"/>
              </a:spcBef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2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2" type="body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6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58750" lvl="1" marL="74295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00" lvl="2" marL="1143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600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25146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9718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34290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886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3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6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4" type="body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58750" lvl="1" marL="74295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00" lvl="2" marL="1143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600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25146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9718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34290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886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1" name="Shape 51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24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7" name="Shape 67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640"/>
              </a:spcBef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56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48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24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06.png"/><Relationship Id="rId10" Type="http://schemas.openxmlformats.org/officeDocument/2006/relationships/image" Target="../media/image02.png"/><Relationship Id="rId13" Type="http://schemas.openxmlformats.org/officeDocument/2006/relationships/image" Target="../media/image08.png"/><Relationship Id="rId12" Type="http://schemas.openxmlformats.org/officeDocument/2006/relationships/image" Target="../media/image0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0.png"/><Relationship Id="rId4" Type="http://schemas.openxmlformats.org/officeDocument/2006/relationships/image" Target="../media/image04.png"/><Relationship Id="rId9" Type="http://schemas.openxmlformats.org/officeDocument/2006/relationships/image" Target="../media/image10.png"/><Relationship Id="rId15" Type="http://schemas.openxmlformats.org/officeDocument/2006/relationships/image" Target="../media/image16.png"/><Relationship Id="rId14" Type="http://schemas.openxmlformats.org/officeDocument/2006/relationships/image" Target="../media/image12.png"/><Relationship Id="rId17" Type="http://schemas.openxmlformats.org/officeDocument/2006/relationships/image" Target="../media/image15.png"/><Relationship Id="rId16" Type="http://schemas.openxmlformats.org/officeDocument/2006/relationships/image" Target="../media/image11.png"/><Relationship Id="rId5" Type="http://schemas.openxmlformats.org/officeDocument/2006/relationships/image" Target="../media/image09.png"/><Relationship Id="rId6" Type="http://schemas.openxmlformats.org/officeDocument/2006/relationships/image" Target="../media/image03.png"/><Relationship Id="rId18" Type="http://schemas.openxmlformats.org/officeDocument/2006/relationships/image" Target="../media/image13.png"/><Relationship Id="rId7" Type="http://schemas.openxmlformats.org/officeDocument/2006/relationships/image" Target="../media/image01.png"/><Relationship Id="rId8" Type="http://schemas.openxmlformats.org/officeDocument/2006/relationships/image" Target="../media/image0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1.png"/><Relationship Id="rId4" Type="http://schemas.openxmlformats.org/officeDocument/2006/relationships/image" Target="../media/image3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1.png"/><Relationship Id="rId4" Type="http://schemas.openxmlformats.org/officeDocument/2006/relationships/image" Target="../media/image43.png"/><Relationship Id="rId5" Type="http://schemas.openxmlformats.org/officeDocument/2006/relationships/image" Target="../media/image42.png"/><Relationship Id="rId6" Type="http://schemas.openxmlformats.org/officeDocument/2006/relationships/image" Target="../media/image45.png"/><Relationship Id="rId7" Type="http://schemas.openxmlformats.org/officeDocument/2006/relationships/image" Target="../media/image3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2.png"/><Relationship Id="rId4" Type="http://schemas.openxmlformats.org/officeDocument/2006/relationships/image" Target="../media/image59.png"/><Relationship Id="rId5" Type="http://schemas.openxmlformats.org/officeDocument/2006/relationships/image" Target="../media/image47.png"/><Relationship Id="rId6" Type="http://schemas.openxmlformats.org/officeDocument/2006/relationships/image" Target="../media/image46.png"/><Relationship Id="rId7" Type="http://schemas.openxmlformats.org/officeDocument/2006/relationships/image" Target="../media/image4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3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6" Type="http://schemas.openxmlformats.org/officeDocument/2006/relationships/image" Target="../media/image53.png"/><Relationship Id="rId7" Type="http://schemas.openxmlformats.org/officeDocument/2006/relationships/image" Target="../media/image5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4.png"/><Relationship Id="rId4" Type="http://schemas.openxmlformats.org/officeDocument/2006/relationships/image" Target="../media/image57.png"/><Relationship Id="rId5" Type="http://schemas.openxmlformats.org/officeDocument/2006/relationships/image" Target="../media/image56.png"/><Relationship Id="rId6" Type="http://schemas.openxmlformats.org/officeDocument/2006/relationships/image" Target="../media/image66.png"/><Relationship Id="rId7" Type="http://schemas.openxmlformats.org/officeDocument/2006/relationships/image" Target="../media/image6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8.png"/><Relationship Id="rId4" Type="http://schemas.openxmlformats.org/officeDocument/2006/relationships/image" Target="../media/image61.png"/><Relationship Id="rId5" Type="http://schemas.openxmlformats.org/officeDocument/2006/relationships/image" Target="../media/image67.png"/><Relationship Id="rId6" Type="http://schemas.openxmlformats.org/officeDocument/2006/relationships/image" Target="../media/image62.png"/><Relationship Id="rId7" Type="http://schemas.openxmlformats.org/officeDocument/2006/relationships/image" Target="../media/image64.png"/><Relationship Id="rId8" Type="http://schemas.openxmlformats.org/officeDocument/2006/relationships/image" Target="../media/image6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5" Type="http://schemas.openxmlformats.org/officeDocument/2006/relationships/image" Target="../media/image53.png"/><Relationship Id="rId6" Type="http://schemas.openxmlformats.org/officeDocument/2006/relationships/image" Target="../media/image55.png"/><Relationship Id="rId7" Type="http://schemas.openxmlformats.org/officeDocument/2006/relationships/image" Target="../media/image74.png"/><Relationship Id="rId8" Type="http://schemas.openxmlformats.org/officeDocument/2006/relationships/image" Target="../media/image69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2.png"/><Relationship Id="rId4" Type="http://schemas.openxmlformats.org/officeDocument/2006/relationships/image" Target="../media/image70.png"/><Relationship Id="rId5" Type="http://schemas.openxmlformats.org/officeDocument/2006/relationships/image" Target="../media/image68.png"/><Relationship Id="rId6" Type="http://schemas.openxmlformats.org/officeDocument/2006/relationships/image" Target="../media/image75.png"/><Relationship Id="rId7" Type="http://schemas.openxmlformats.org/officeDocument/2006/relationships/image" Target="../media/image7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3.png"/><Relationship Id="rId4" Type="http://schemas.openxmlformats.org/officeDocument/2006/relationships/image" Target="../media/image7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7.png"/><Relationship Id="rId4" Type="http://schemas.openxmlformats.org/officeDocument/2006/relationships/image" Target="../media/image7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3.png"/><Relationship Id="rId4" Type="http://schemas.openxmlformats.org/officeDocument/2006/relationships/image" Target="../media/image78.png"/></Relationships>
</file>

<file path=ppt/slides/_rels/slide22.xml.rels><?xml version="1.0" encoding="UTF-8" standalone="yes"?><Relationships xmlns="http://schemas.openxmlformats.org/package/2006/relationships"><Relationship Id="rId11" Type="http://schemas.openxmlformats.org/officeDocument/2006/relationships/image" Target="../media/image81.png"/><Relationship Id="rId10" Type="http://schemas.openxmlformats.org/officeDocument/2006/relationships/image" Target="../media/image89.png"/><Relationship Id="rId13" Type="http://schemas.openxmlformats.org/officeDocument/2006/relationships/image" Target="../media/image94.png"/><Relationship Id="rId12" Type="http://schemas.openxmlformats.org/officeDocument/2006/relationships/image" Target="../media/image8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74.png"/><Relationship Id="rId4" Type="http://schemas.openxmlformats.org/officeDocument/2006/relationships/image" Target="../media/image84.png"/><Relationship Id="rId9" Type="http://schemas.openxmlformats.org/officeDocument/2006/relationships/image" Target="../media/image85.png"/><Relationship Id="rId15" Type="http://schemas.openxmlformats.org/officeDocument/2006/relationships/image" Target="../media/image87.png"/><Relationship Id="rId14" Type="http://schemas.openxmlformats.org/officeDocument/2006/relationships/image" Target="../media/image91.png"/><Relationship Id="rId17" Type="http://schemas.openxmlformats.org/officeDocument/2006/relationships/image" Target="../media/image90.png"/><Relationship Id="rId16" Type="http://schemas.openxmlformats.org/officeDocument/2006/relationships/image" Target="../media/image92.png"/><Relationship Id="rId5" Type="http://schemas.openxmlformats.org/officeDocument/2006/relationships/image" Target="../media/image83.png"/><Relationship Id="rId6" Type="http://schemas.openxmlformats.org/officeDocument/2006/relationships/image" Target="../media/image88.png"/><Relationship Id="rId18" Type="http://schemas.openxmlformats.org/officeDocument/2006/relationships/image" Target="../media/image93.png"/><Relationship Id="rId7" Type="http://schemas.openxmlformats.org/officeDocument/2006/relationships/image" Target="../media/image82.png"/><Relationship Id="rId8" Type="http://schemas.openxmlformats.org/officeDocument/2006/relationships/image" Target="../media/image80.png"/></Relationships>
</file>

<file path=ppt/slides/_rels/slide23.xml.rels><?xml version="1.0" encoding="UTF-8" standalone="yes"?><Relationships xmlns="http://schemas.openxmlformats.org/package/2006/relationships"><Relationship Id="rId20" Type="http://schemas.openxmlformats.org/officeDocument/2006/relationships/image" Target="../media/image98.png"/><Relationship Id="rId11" Type="http://schemas.openxmlformats.org/officeDocument/2006/relationships/image" Target="../media/image86.png"/><Relationship Id="rId22" Type="http://schemas.openxmlformats.org/officeDocument/2006/relationships/image" Target="../media/image103.png"/><Relationship Id="rId10" Type="http://schemas.openxmlformats.org/officeDocument/2006/relationships/image" Target="../media/image81.png"/><Relationship Id="rId21" Type="http://schemas.openxmlformats.org/officeDocument/2006/relationships/image" Target="../media/image102.png"/><Relationship Id="rId13" Type="http://schemas.openxmlformats.org/officeDocument/2006/relationships/image" Target="../media/image91.png"/><Relationship Id="rId12" Type="http://schemas.openxmlformats.org/officeDocument/2006/relationships/image" Target="../media/image9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74.png"/><Relationship Id="rId4" Type="http://schemas.openxmlformats.org/officeDocument/2006/relationships/image" Target="../media/image83.png"/><Relationship Id="rId9" Type="http://schemas.openxmlformats.org/officeDocument/2006/relationships/image" Target="../media/image89.png"/><Relationship Id="rId15" Type="http://schemas.openxmlformats.org/officeDocument/2006/relationships/image" Target="../media/image97.png"/><Relationship Id="rId14" Type="http://schemas.openxmlformats.org/officeDocument/2006/relationships/image" Target="../media/image92.png"/><Relationship Id="rId17" Type="http://schemas.openxmlformats.org/officeDocument/2006/relationships/image" Target="../media/image95.png"/><Relationship Id="rId16" Type="http://schemas.openxmlformats.org/officeDocument/2006/relationships/image" Target="../media/image99.png"/><Relationship Id="rId5" Type="http://schemas.openxmlformats.org/officeDocument/2006/relationships/image" Target="../media/image88.png"/><Relationship Id="rId19" Type="http://schemas.openxmlformats.org/officeDocument/2006/relationships/image" Target="../media/image96.png"/><Relationship Id="rId6" Type="http://schemas.openxmlformats.org/officeDocument/2006/relationships/image" Target="../media/image82.png"/><Relationship Id="rId18" Type="http://schemas.openxmlformats.org/officeDocument/2006/relationships/image" Target="../media/image100.png"/><Relationship Id="rId7" Type="http://schemas.openxmlformats.org/officeDocument/2006/relationships/image" Target="../media/image80.png"/><Relationship Id="rId8" Type="http://schemas.openxmlformats.org/officeDocument/2006/relationships/image" Target="../media/image8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7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04.png"/><Relationship Id="rId4" Type="http://schemas.openxmlformats.org/officeDocument/2006/relationships/image" Target="../media/image101.png"/><Relationship Id="rId5" Type="http://schemas.openxmlformats.org/officeDocument/2006/relationships/image" Target="../media/image106.png"/><Relationship Id="rId6" Type="http://schemas.openxmlformats.org/officeDocument/2006/relationships/image" Target="../media/image105.png"/><Relationship Id="rId7" Type="http://schemas.openxmlformats.org/officeDocument/2006/relationships/image" Target="../media/image7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5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9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5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0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mailto:intake@dawn.coop" TargetMode="External"/><Relationship Id="rId4" Type="http://schemas.openxmlformats.org/officeDocument/2006/relationships/image" Target="../media/image14.png"/><Relationship Id="rId5" Type="http://schemas.openxmlformats.org/officeDocument/2006/relationships/image" Target="../media/image28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73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73.png"/><Relationship Id="rId4" Type="http://schemas.openxmlformats.org/officeDocument/2006/relationships/image" Target="../media/image71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71.png"/><Relationship Id="rId4" Type="http://schemas.openxmlformats.org/officeDocument/2006/relationships/image" Target="../media/image77.png"/><Relationship Id="rId5" Type="http://schemas.openxmlformats.org/officeDocument/2006/relationships/image" Target="../media/image79.png"/><Relationship Id="rId6" Type="http://schemas.openxmlformats.org/officeDocument/2006/relationships/image" Target="../media/image54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71.png"/><Relationship Id="rId4" Type="http://schemas.openxmlformats.org/officeDocument/2006/relationships/image" Target="../media/image77.png"/><Relationship Id="rId5" Type="http://schemas.openxmlformats.org/officeDocument/2006/relationships/image" Target="../media/image79.png"/><Relationship Id="rId6" Type="http://schemas.openxmlformats.org/officeDocument/2006/relationships/image" Target="../media/image54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73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4.png"/><Relationship Id="rId4" Type="http://schemas.openxmlformats.org/officeDocument/2006/relationships/image" Target="../media/image2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1.png"/><Relationship Id="rId4" Type="http://schemas.openxmlformats.org/officeDocument/2006/relationships/image" Target="../media/image19.png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25.png"/><Relationship Id="rId10" Type="http://schemas.openxmlformats.org/officeDocument/2006/relationships/image" Target="../media/image26.png"/><Relationship Id="rId13" Type="http://schemas.openxmlformats.org/officeDocument/2006/relationships/image" Target="../media/image27.png"/><Relationship Id="rId1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openxmlformats.org/officeDocument/2006/relationships/image" Target="../media/image23.png"/><Relationship Id="rId14" Type="http://schemas.openxmlformats.org/officeDocument/2006/relationships/image" Target="../media/image14.png"/><Relationship Id="rId5" Type="http://schemas.openxmlformats.org/officeDocument/2006/relationships/image" Target="../media/image18.png"/><Relationship Id="rId6" Type="http://schemas.openxmlformats.org/officeDocument/2006/relationships/image" Target="../media/image24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0.png"/><Relationship Id="rId4" Type="http://schemas.openxmlformats.org/officeDocument/2006/relationships/image" Target="../media/image44.png"/><Relationship Id="rId5" Type="http://schemas.openxmlformats.org/officeDocument/2006/relationships/image" Target="../media/image32.png"/><Relationship Id="rId6" Type="http://schemas.openxmlformats.org/officeDocument/2006/relationships/image" Target="../media/image37.png"/><Relationship Id="rId7" Type="http://schemas.openxmlformats.org/officeDocument/2006/relationships/image" Target="../media/image3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3.png"/><Relationship Id="rId4" Type="http://schemas.openxmlformats.org/officeDocument/2006/relationships/image" Target="../media/image3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6.png"/><Relationship Id="rId4" Type="http://schemas.openxmlformats.org/officeDocument/2006/relationships/image" Target="../media/image4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Joe\Desktop\Characters 2015-09\person01.png" id="88" name="Shape 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1405" y="3853996"/>
            <a:ext cx="1590674" cy="17557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Joe\Desktop\Characters 2015-09\person08.png" id="89" name="Shape 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56269" y="3959225"/>
            <a:ext cx="1590674" cy="17557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Joe\Desktop\Characters 2015-09\person03.png" id="90" name="Shape 9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65943" y="3883025"/>
            <a:ext cx="1590674" cy="17557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Joe\Desktop\Characters 2015-09\person10.png" id="91" name="Shape 9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80998" y="3998500"/>
            <a:ext cx="1590674" cy="17557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Joe\Desktop\Characters 2015-09\person16.png" id="92" name="Shape 9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37069" y="3959225"/>
            <a:ext cx="1590674" cy="17557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Joe\Desktop\Characters 2015-09\person15.png" id="93" name="Shape 9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796475" y="3901167"/>
            <a:ext cx="1590674" cy="17557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Joe\Desktop\Characters 2015-09\person02.png" id="94" name="Shape 9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724318" y="3901167"/>
            <a:ext cx="1590674" cy="17557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Joe\Desktop\Characters 2015-09\person07.png" id="95" name="Shape 9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990599" y="4306475"/>
            <a:ext cx="1590674" cy="17557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Joe\Desktop\Characters 2015-09\person04.png" id="96" name="Shape 96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-228601" y="4306475"/>
            <a:ext cx="1590674" cy="17557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Joe\Desktop\Characters 2015-09\person05.png" id="97" name="Shape 97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2057399" y="4382675"/>
            <a:ext cx="1590674" cy="17557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Joe\Desktop\Characters 2015-09\person06.png" id="98" name="Shape 98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6756343" y="4416425"/>
            <a:ext cx="1590674" cy="17557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Joe\Desktop\Characters 2015-09\person09.png" id="99" name="Shape 99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5537144" y="4413250"/>
            <a:ext cx="1590674" cy="17557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Joe\Desktop\Characters 2015-09\person11.png" id="100" name="Shape 100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7823143" y="4306475"/>
            <a:ext cx="1590674" cy="17557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Joe\Desktop\Characters 2015-09\person12.png" id="101" name="Shape 101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3276599" y="4382675"/>
            <a:ext cx="1590674" cy="17557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Joe\Desktop\Characters 2015-09\person13.png" id="102" name="Shape 102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4333873" y="4382675"/>
            <a:ext cx="1590674" cy="1755774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Shape 103"/>
          <p:cNvSpPr txBox="1"/>
          <p:nvPr/>
        </p:nvSpPr>
        <p:spPr>
          <a:xfrm>
            <a:off x="0" y="1828800"/>
            <a:ext cx="9144000" cy="646331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600">
                <a:solidFill>
                  <a:srgbClr val="595959"/>
                </a:solidFill>
              </a:rPr>
              <a:t>Programa para Iniciar Cooperativas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595959"/>
              </a:solidFill>
            </a:endParaRPr>
          </a:p>
        </p:txBody>
      </p:sp>
      <p:sp>
        <p:nvSpPr>
          <p:cNvPr id="104" name="Shape 104"/>
          <p:cNvSpPr txBox="1"/>
          <p:nvPr/>
        </p:nvSpPr>
        <p:spPr>
          <a:xfrm>
            <a:off x="-76200" y="6342144"/>
            <a:ext cx="914400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US" sz="1400" u="none" cap="none" strike="noStrike">
                <a:solidFill>
                  <a:srgbClr val="43ACA7"/>
                </a:solidFill>
                <a:latin typeface="Arial"/>
                <a:ea typeface="Arial"/>
                <a:cs typeface="Arial"/>
                <a:sym typeface="Arial"/>
              </a:rPr>
              <a:t>Democracy at Work </a:t>
            </a:r>
            <a:r>
              <a:rPr b="0" i="0" lang="en-US" sz="1400" u="none" cap="none" strike="noStrike">
                <a:solidFill>
                  <a:srgbClr val="617A82"/>
                </a:solidFill>
                <a:latin typeface="Arial"/>
                <a:ea typeface="Arial"/>
                <a:cs typeface="Arial"/>
                <a:sym typeface="Arial"/>
              </a:rPr>
              <a:t>Institute   </a:t>
            </a:r>
            <a:r>
              <a:rPr b="0" i="0" lang="en-US" sz="1400" u="none" cap="none" strike="noStrik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b="0" i="0" lang="en-US" sz="1400" u="none" cap="none" strike="noStrike">
                <a:solidFill>
                  <a:srgbClr val="617A82"/>
                </a:solidFill>
                <a:latin typeface="Arial"/>
                <a:ea typeface="Arial"/>
                <a:cs typeface="Arial"/>
                <a:sym typeface="Arial"/>
              </a:rPr>
              <a:t>   www.institute. coop  </a:t>
            </a:r>
            <a:r>
              <a:rPr lang="en-US">
                <a:solidFill>
                  <a:srgbClr val="617A82"/>
                </a:solidFill>
              </a:rPr>
              <a:t>Julio </a:t>
            </a:r>
            <a:r>
              <a:rPr b="0" i="0" lang="en-US" sz="1400" u="none" cap="none" strike="noStrike">
                <a:solidFill>
                  <a:srgbClr val="617A82"/>
                </a:solidFill>
                <a:latin typeface="Arial"/>
                <a:ea typeface="Arial"/>
                <a:cs typeface="Arial"/>
                <a:sym typeface="Arial"/>
              </a:rPr>
              <a:t>2016</a:t>
            </a:r>
          </a:p>
        </p:txBody>
      </p:sp>
      <p:sp>
        <p:nvSpPr>
          <p:cNvPr id="105" name="Shape 105"/>
          <p:cNvSpPr txBox="1"/>
          <p:nvPr/>
        </p:nvSpPr>
        <p:spPr>
          <a:xfrm>
            <a:off x="0" y="1078237"/>
            <a:ext cx="91440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US" sz="4000" u="none" cap="none" strike="noStrike">
                <a:solidFill>
                  <a:srgbClr val="43ACA7"/>
                </a:solidFill>
                <a:latin typeface="Arial"/>
                <a:ea typeface="Arial"/>
                <a:cs typeface="Arial"/>
                <a:sym typeface="Arial"/>
              </a:rPr>
              <a:t>Democracy at Work </a:t>
            </a:r>
            <a:r>
              <a:rPr b="0" i="0" lang="en-US" sz="4000" u="none" cap="none" strike="noStrike">
                <a:solidFill>
                  <a:srgbClr val="617A82"/>
                </a:solidFill>
                <a:latin typeface="Arial"/>
                <a:ea typeface="Arial"/>
                <a:cs typeface="Arial"/>
                <a:sym typeface="Arial"/>
              </a:rPr>
              <a:t>Institute</a:t>
            </a:r>
          </a:p>
        </p:txBody>
      </p:sp>
      <p:pic>
        <p:nvPicPr>
          <p:cNvPr descr="C:\Users\Joe\Dropbox\DAWI Main\DAWI Communications\DAWI Brand Identity\DAWI_logo_files\Birds.png" id="106" name="Shape 106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3886200" y="228600"/>
            <a:ext cx="1384335" cy="944946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 txBox="1"/>
          <p:nvPr/>
        </p:nvSpPr>
        <p:spPr>
          <a:xfrm>
            <a:off x="0" y="2548577"/>
            <a:ext cx="914400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8" name="Shape 108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/>
          <p:nvPr/>
        </p:nvSpPr>
        <p:spPr>
          <a:xfrm rot="5400000">
            <a:off x="5232345" y="3048000"/>
            <a:ext cx="2666999" cy="2666999"/>
          </a:xfrm>
          <a:prstGeom prst="ellipse">
            <a:avLst/>
          </a:prstGeom>
          <a:solidFill>
            <a:srgbClr val="B9675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Shape 262"/>
          <p:cNvSpPr/>
          <p:nvPr/>
        </p:nvSpPr>
        <p:spPr>
          <a:xfrm rot="5400000">
            <a:off x="5656245" y="3467100"/>
            <a:ext cx="1862100" cy="1862100"/>
          </a:xfrm>
          <a:prstGeom prst="ellipse">
            <a:avLst/>
          </a:prstGeom>
          <a:solidFill>
            <a:srgbClr val="617A8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Shape 263"/>
          <p:cNvSpPr/>
          <p:nvPr/>
        </p:nvSpPr>
        <p:spPr>
          <a:xfrm rot="5400000">
            <a:off x="6075550" y="3848100"/>
            <a:ext cx="981074" cy="981074"/>
          </a:xfrm>
          <a:prstGeom prst="ellipse">
            <a:avLst/>
          </a:prstGeom>
          <a:solidFill>
            <a:srgbClr val="43ACA7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Shape 264"/>
          <p:cNvSpPr txBox="1"/>
          <p:nvPr/>
        </p:nvSpPr>
        <p:spPr>
          <a:xfrm>
            <a:off x="344402" y="3247075"/>
            <a:ext cx="43632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7937" lvl="1" marL="236537" marR="0" rtl="0" algn="l">
              <a:spcBef>
                <a:spcPts val="0"/>
              </a:spcBef>
              <a:buSzPct val="25000"/>
              <a:buNone/>
            </a:pPr>
            <a:r>
              <a:rPr b="1" lang="en-US" sz="2400">
                <a:solidFill>
                  <a:srgbClr val="43ACA7"/>
                </a:solidFill>
              </a:rPr>
              <a:t>Desarrollo de la capacidad cooperativa</a:t>
            </a:r>
            <a:r>
              <a:rPr lang="en-US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	</a:t>
            </a:r>
          </a:p>
          <a:p>
            <a:pPr indent="-7937" lvl="1" marL="236537" marR="0" rtl="0" algn="l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rgbClr val="595959"/>
                </a:solidFill>
              </a:rPr>
              <a:t>Adentro del Negocio</a:t>
            </a:r>
          </a:p>
        </p:txBody>
      </p:sp>
      <p:sp>
        <p:nvSpPr>
          <p:cNvPr id="265" name="Shape 265"/>
          <p:cNvSpPr txBox="1"/>
          <p:nvPr/>
        </p:nvSpPr>
        <p:spPr>
          <a:xfrm>
            <a:off x="344398" y="4627562"/>
            <a:ext cx="39990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7938" lvl="1" marL="236538" marR="0" rtl="0" algn="l">
              <a:spcBef>
                <a:spcPts val="0"/>
              </a:spcBef>
              <a:buSzPct val="25000"/>
              <a:buNone/>
            </a:pPr>
            <a:r>
              <a:rPr b="1" lang="en-US" sz="2400">
                <a:solidFill>
                  <a:srgbClr val="617A82"/>
                </a:solidFill>
              </a:rPr>
              <a:t>Desarrollo del Negocio</a:t>
            </a:r>
          </a:p>
          <a:p>
            <a:pPr indent="-7938" lvl="1" marL="236538" marR="0" rtl="0" algn="l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rgbClr val="595959"/>
                </a:solidFill>
              </a:rPr>
              <a:t>El Negocio</a:t>
            </a:r>
          </a:p>
        </p:txBody>
      </p:sp>
      <p:sp>
        <p:nvSpPr>
          <p:cNvPr id="266" name="Shape 266"/>
          <p:cNvSpPr txBox="1"/>
          <p:nvPr/>
        </p:nvSpPr>
        <p:spPr>
          <a:xfrm>
            <a:off x="417775" y="5503675"/>
            <a:ext cx="37338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7937" lvl="1" marL="236537" marR="0" rtl="0" algn="l">
              <a:spcBef>
                <a:spcPts val="0"/>
              </a:spcBef>
              <a:buSzPct val="25000"/>
              <a:buNone/>
            </a:pPr>
            <a:r>
              <a:rPr b="1" lang="en-US" sz="2400">
                <a:solidFill>
                  <a:srgbClr val="B96750"/>
                </a:solidFill>
              </a:rPr>
              <a:t>El ecosistema del negocio </a:t>
            </a:r>
            <a:r>
              <a:rPr lang="en-US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	</a:t>
            </a:r>
          </a:p>
          <a:p>
            <a:pPr indent="-7937" lvl="1" marL="236537" marR="0" rtl="0" algn="l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rgbClr val="595959"/>
                </a:solidFill>
              </a:rPr>
              <a:t>Afuera del Negocio</a:t>
            </a:r>
          </a:p>
        </p:txBody>
      </p:sp>
      <p:cxnSp>
        <p:nvCxnSpPr>
          <p:cNvPr id="267" name="Shape 267"/>
          <p:cNvCxnSpPr/>
          <p:nvPr/>
        </p:nvCxnSpPr>
        <p:spPr>
          <a:xfrm>
            <a:off x="5072966" y="3551366"/>
            <a:ext cx="1226179" cy="561964"/>
          </a:xfrm>
          <a:prstGeom prst="straightConnector1">
            <a:avLst/>
          </a:prstGeom>
          <a:noFill/>
          <a:ln cap="flat" cmpd="sng" w="38100">
            <a:solidFill>
              <a:srgbClr val="CDB053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268" name="Shape 268"/>
          <p:cNvCxnSpPr/>
          <p:nvPr/>
        </p:nvCxnSpPr>
        <p:spPr>
          <a:xfrm flipH="1" rot="10800000">
            <a:off x="4101350" y="4352850"/>
            <a:ext cx="1701300" cy="537600"/>
          </a:xfrm>
          <a:prstGeom prst="straightConnector1">
            <a:avLst/>
          </a:prstGeom>
          <a:noFill/>
          <a:ln cap="flat" cmpd="sng" w="38100">
            <a:solidFill>
              <a:srgbClr val="CDB053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269" name="Shape 269"/>
          <p:cNvCxnSpPr/>
          <p:nvPr/>
        </p:nvCxnSpPr>
        <p:spPr>
          <a:xfrm flipH="1" rot="10800000">
            <a:off x="3555150" y="4888375"/>
            <a:ext cx="2094900" cy="1191600"/>
          </a:xfrm>
          <a:prstGeom prst="straightConnector1">
            <a:avLst/>
          </a:prstGeom>
          <a:noFill/>
          <a:ln cap="flat" cmpd="sng" w="38100">
            <a:solidFill>
              <a:srgbClr val="CDB053"/>
            </a:solidFill>
            <a:prstDash val="solid"/>
            <a:round/>
            <a:headEnd len="med" w="med" type="none"/>
            <a:tailEnd len="lg" w="lg" type="stealth"/>
          </a:ln>
        </p:spPr>
      </p:cxnSp>
      <p:grpSp>
        <p:nvGrpSpPr>
          <p:cNvPr id="270" name="Shape 270"/>
          <p:cNvGrpSpPr/>
          <p:nvPr/>
        </p:nvGrpSpPr>
        <p:grpSpPr>
          <a:xfrm>
            <a:off x="1904999" y="609599"/>
            <a:ext cx="6614365" cy="900900"/>
            <a:chOff x="2925127" y="817767"/>
            <a:chExt cx="6158202" cy="900900"/>
          </a:xfrm>
        </p:grpSpPr>
        <p:sp>
          <p:nvSpPr>
            <p:cNvPr id="271" name="Shape 271"/>
            <p:cNvSpPr/>
            <p:nvPr/>
          </p:nvSpPr>
          <p:spPr>
            <a:xfrm rot="-5400000">
              <a:off x="2924154" y="1060504"/>
              <a:ext cx="277218" cy="275272"/>
            </a:xfrm>
            <a:prstGeom prst="rtTriangle">
              <a:avLst/>
            </a:prstGeom>
            <a:solidFill>
              <a:schemeClr val="lt1"/>
            </a:solidFill>
            <a:ln cap="flat" cmpd="sng" w="12700">
              <a:solidFill>
                <a:srgbClr val="CDB053"/>
              </a:solidFill>
              <a:prstDash val="dash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Shape 272"/>
            <p:cNvSpPr txBox="1"/>
            <p:nvPr/>
          </p:nvSpPr>
          <p:spPr>
            <a:xfrm flipH="1">
              <a:off x="3200329" y="817767"/>
              <a:ext cx="5883000" cy="90090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rgbClr val="CDB053"/>
              </a:solidFill>
              <a:prstDash val="dash"/>
              <a:round/>
              <a:headEnd len="med" w="med" type="none"/>
              <a:tailEnd len="med" w="med" type="none"/>
            </a:ln>
          </p:spPr>
          <p:txBody>
            <a:bodyPr anchorCtr="0" anchor="t" bIns="91425" lIns="182875" rIns="182875" tIns="91425">
              <a:noAutofit/>
            </a:bodyPr>
            <a:lstStyle/>
            <a:p>
              <a:pPr lvl="0" rtl="0">
                <a:spcBef>
                  <a:spcPts val="0"/>
                </a:spcBef>
                <a:buClr>
                  <a:schemeClr val="dk1"/>
                </a:buClr>
                <a:buSzPct val="39285"/>
                <a:buFont typeface="Arial"/>
                <a:buNone/>
              </a:pPr>
              <a:r>
                <a:rPr lang="en-US" sz="2800">
                  <a:solidFill>
                    <a:srgbClr val="595959"/>
                  </a:solidFill>
                </a:rPr>
                <a:t>¿Qué hacen las personas emprendedoras de cooperativas?</a:t>
              </a:r>
            </a:p>
            <a:p>
              <a:pPr indent="-6985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/>
            </a:p>
          </p:txBody>
        </p:sp>
        <p:cxnSp>
          <p:nvCxnSpPr>
            <p:cNvPr id="273" name="Shape 273"/>
            <p:cNvCxnSpPr>
              <a:stCxn id="271" idx="2"/>
              <a:endCxn id="271" idx="4"/>
            </p:cNvCxnSpPr>
            <p:nvPr/>
          </p:nvCxnSpPr>
          <p:spPr>
            <a:xfrm rot="10800000">
              <a:off x="3200399" y="1059549"/>
              <a:ext cx="0" cy="277200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274" name="Shape 274"/>
          <p:cNvGrpSpPr/>
          <p:nvPr/>
        </p:nvGrpSpPr>
        <p:grpSpPr>
          <a:xfrm>
            <a:off x="2759325" y="1616849"/>
            <a:ext cx="4596662" cy="1338165"/>
            <a:chOff x="2805959" y="1109574"/>
            <a:chExt cx="4485424" cy="650100"/>
          </a:xfrm>
        </p:grpSpPr>
        <p:sp>
          <p:nvSpPr>
            <p:cNvPr id="275" name="Shape 275"/>
            <p:cNvSpPr txBox="1"/>
            <p:nvPr/>
          </p:nvSpPr>
          <p:spPr>
            <a:xfrm>
              <a:off x="2805959" y="1109574"/>
              <a:ext cx="4183500" cy="65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182875" rIns="182875" tIns="91425">
              <a:noAutofit/>
            </a:bodyPr>
            <a:lstStyle/>
            <a:p>
              <a:pPr lvl="0" rtl="0">
                <a:spcBef>
                  <a:spcPts val="0"/>
                </a:spcBef>
                <a:buClr>
                  <a:schemeClr val="dk1"/>
                </a:buClr>
                <a:buSzPct val="39285"/>
                <a:buFont typeface="Arial"/>
                <a:buNone/>
              </a:pPr>
              <a:r>
                <a:rPr lang="en-US" sz="2800">
                  <a:solidFill>
                    <a:schemeClr val="dk1"/>
                  </a:solidFill>
                </a:rPr>
                <a:t>Hay tres tendencias del trabajo de inicio de cooperativas</a:t>
              </a:r>
            </a:p>
            <a:p>
              <a:pPr indent="-7937" lvl="1" marL="236537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1" sz="2400">
                <a:solidFill>
                  <a:srgbClr val="43ACA7"/>
                </a:solidFill>
              </a:endParaRPr>
            </a:p>
          </p:txBody>
        </p:sp>
        <p:sp>
          <p:nvSpPr>
            <p:cNvPr id="276" name="Shape 276"/>
            <p:cNvSpPr/>
            <p:nvPr/>
          </p:nvSpPr>
          <p:spPr>
            <a:xfrm>
              <a:off x="6900078" y="1310028"/>
              <a:ext cx="391305" cy="191128"/>
            </a:xfrm>
            <a:prstGeom prst="rtTriangle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C:\Users\Joe\Desktop\Characters 2015-09\person16.png" id="277" name="Shape 2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" y="469297"/>
            <a:ext cx="943428" cy="10413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Joe\Desktop\Characters 2015-09\person12.png" id="278" name="Shape 2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87800" y="1669004"/>
            <a:ext cx="943500" cy="104130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Shape 279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/>
          <p:nvPr/>
        </p:nvSpPr>
        <p:spPr>
          <a:xfrm rot="5400000">
            <a:off x="5257800" y="3048000"/>
            <a:ext cx="2666999" cy="2666999"/>
          </a:xfrm>
          <a:prstGeom prst="ellipse">
            <a:avLst/>
          </a:prstGeom>
          <a:solidFill>
            <a:srgbClr val="B9675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Shape 286"/>
          <p:cNvSpPr/>
          <p:nvPr/>
        </p:nvSpPr>
        <p:spPr>
          <a:xfrm rot="5400000">
            <a:off x="5681662" y="3467100"/>
            <a:ext cx="1862137" cy="1862137"/>
          </a:xfrm>
          <a:prstGeom prst="ellipse">
            <a:avLst/>
          </a:prstGeom>
          <a:solidFill>
            <a:srgbClr val="617A8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Shape 287"/>
          <p:cNvSpPr/>
          <p:nvPr/>
        </p:nvSpPr>
        <p:spPr>
          <a:xfrm rot="5400000">
            <a:off x="6101004" y="3848100"/>
            <a:ext cx="981074" cy="981074"/>
          </a:xfrm>
          <a:prstGeom prst="ellipse">
            <a:avLst/>
          </a:prstGeom>
          <a:solidFill>
            <a:srgbClr val="43ACA7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8" name="Shape 288"/>
          <p:cNvGrpSpPr/>
          <p:nvPr/>
        </p:nvGrpSpPr>
        <p:grpSpPr>
          <a:xfrm>
            <a:off x="4495799" y="0"/>
            <a:ext cx="4343400" cy="6857999"/>
            <a:chOff x="2438399" y="0"/>
            <a:chExt cx="4343400" cy="6857999"/>
          </a:xfrm>
        </p:grpSpPr>
        <p:sp>
          <p:nvSpPr>
            <p:cNvPr id="289" name="Shape 289"/>
            <p:cNvSpPr/>
            <p:nvPr/>
          </p:nvSpPr>
          <p:spPr>
            <a:xfrm>
              <a:off x="2438399" y="0"/>
              <a:ext cx="4343400" cy="6857999"/>
            </a:xfrm>
            <a:prstGeom prst="trapezoid">
              <a:avLst>
                <a:gd fmla="val 42471" name="adj"/>
              </a:avLst>
            </a:prstGeom>
            <a:solidFill>
              <a:srgbClr val="B96750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90" name="Shape 290"/>
            <p:cNvCxnSpPr/>
            <p:nvPr/>
          </p:nvCxnSpPr>
          <p:spPr>
            <a:xfrm>
              <a:off x="4546408" y="94745"/>
              <a:ext cx="0" cy="6763255"/>
            </a:xfrm>
            <a:prstGeom prst="straightConnector1">
              <a:avLst/>
            </a:prstGeom>
            <a:noFill/>
            <a:ln cap="flat" cmpd="sng" w="76200">
              <a:solidFill>
                <a:srgbClr val="CDB053"/>
              </a:solidFill>
              <a:prstDash val="dash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291" name="Shape 291"/>
          <p:cNvGrpSpPr/>
          <p:nvPr/>
        </p:nvGrpSpPr>
        <p:grpSpPr>
          <a:xfrm>
            <a:off x="5105400" y="761999"/>
            <a:ext cx="3134106" cy="3725701"/>
            <a:chOff x="3048000" y="883467"/>
            <a:chExt cx="3134106" cy="3725701"/>
          </a:xfrm>
        </p:grpSpPr>
        <p:sp>
          <p:nvSpPr>
            <p:cNvPr id="292" name="Shape 292"/>
            <p:cNvSpPr/>
            <p:nvPr/>
          </p:nvSpPr>
          <p:spPr>
            <a:xfrm>
              <a:off x="3048000" y="883467"/>
              <a:ext cx="3134106" cy="32766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617A82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Shape 293"/>
            <p:cNvSpPr/>
            <p:nvPr/>
          </p:nvSpPr>
          <p:spPr>
            <a:xfrm>
              <a:off x="3207656" y="3886198"/>
              <a:ext cx="583080" cy="722969"/>
            </a:xfrm>
            <a:prstGeom prst="roundRect">
              <a:avLst>
                <a:gd fmla="val 16667" name="adj"/>
              </a:avLst>
            </a:prstGeom>
            <a:solidFill>
              <a:srgbClr val="617A82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Shape 294"/>
            <p:cNvSpPr/>
            <p:nvPr/>
          </p:nvSpPr>
          <p:spPr>
            <a:xfrm>
              <a:off x="5486400" y="3886200"/>
              <a:ext cx="583080" cy="722969"/>
            </a:xfrm>
            <a:prstGeom prst="roundRect">
              <a:avLst>
                <a:gd fmla="val 16667" name="adj"/>
              </a:avLst>
            </a:prstGeom>
            <a:solidFill>
              <a:srgbClr val="617A82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5" name="Shape 295"/>
          <p:cNvGrpSpPr/>
          <p:nvPr/>
        </p:nvGrpSpPr>
        <p:grpSpPr>
          <a:xfrm>
            <a:off x="5181599" y="938128"/>
            <a:ext cx="2954542" cy="1505563"/>
            <a:chOff x="2819399" y="7580585"/>
            <a:chExt cx="2954542" cy="1505563"/>
          </a:xfrm>
        </p:grpSpPr>
        <p:sp>
          <p:nvSpPr>
            <p:cNvPr id="296" name="Shape 296"/>
            <p:cNvSpPr/>
            <p:nvPr/>
          </p:nvSpPr>
          <p:spPr>
            <a:xfrm>
              <a:off x="2819400" y="7580585"/>
              <a:ext cx="2954541" cy="1505563"/>
            </a:xfrm>
            <a:prstGeom prst="roundRect">
              <a:avLst>
                <a:gd fmla="val 16667" name="adj"/>
              </a:avLst>
            </a:prstGeom>
            <a:solidFill>
              <a:srgbClr val="43ACA7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97" name="Shape 297"/>
            <p:cNvGrpSpPr/>
            <p:nvPr/>
          </p:nvGrpSpPr>
          <p:grpSpPr>
            <a:xfrm>
              <a:off x="2819399" y="7619999"/>
              <a:ext cx="2954542" cy="1394111"/>
              <a:chOff x="6019800" y="4829626"/>
              <a:chExt cx="3732156" cy="1761031"/>
            </a:xfrm>
          </p:grpSpPr>
          <p:pic>
            <p:nvPicPr>
              <p:cNvPr descr="C:\Users\Joe\Desktop\Characters 2015-09\person08.png" id="298" name="Shape 298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6019800" y="4834883"/>
                <a:ext cx="1590674" cy="175577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C:\Users\Joe\Desktop\Characters 2015-09\person03.png" id="299" name="Shape 299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7515467" y="4829628"/>
                <a:ext cx="1590674" cy="175577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C:\Users\Joe\Desktop\Characters 2015-09\person06.png" id="300" name="Shape 300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6756343" y="4829628"/>
                <a:ext cx="1590674" cy="175577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C:\Users\Joe\Desktop\Characters 2015-09\person11.png" id="301" name="Shape 301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8161281" y="4829626"/>
                <a:ext cx="1590674" cy="175577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302" name="Shape 302"/>
          <p:cNvSpPr txBox="1"/>
          <p:nvPr/>
        </p:nvSpPr>
        <p:spPr>
          <a:xfrm>
            <a:off x="417775" y="3135875"/>
            <a:ext cx="43998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7937" lvl="1" marL="236537" marR="0" rtl="0" algn="l">
              <a:spcBef>
                <a:spcPts val="0"/>
              </a:spcBef>
              <a:buSzPct val="25000"/>
              <a:buNone/>
            </a:pPr>
            <a:r>
              <a:rPr b="1" lang="en-US" sz="2400">
                <a:solidFill>
                  <a:srgbClr val="43ACA7"/>
                </a:solidFill>
              </a:rPr>
              <a:t>Desarrollo de la capacidad cooperativa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   </a:t>
            </a:r>
            <a:r>
              <a:rPr lang="en-US" sz="2400">
                <a:solidFill>
                  <a:schemeClr val="dk1"/>
                </a:solidFill>
              </a:rPr>
              <a:t>Acordar una destinación</a:t>
            </a:r>
          </a:p>
          <a:p>
            <a:pPr indent="-7937" lvl="1" marL="236537" marR="0" rtl="0" algn="l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3" name="Shape 303"/>
          <p:cNvSpPr txBox="1"/>
          <p:nvPr/>
        </p:nvSpPr>
        <p:spPr>
          <a:xfrm>
            <a:off x="159697" y="4498250"/>
            <a:ext cx="40779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7938" lvl="1" marL="236538" marR="0" rtl="0" algn="l">
              <a:spcBef>
                <a:spcPts val="0"/>
              </a:spcBef>
              <a:buSzPct val="25000"/>
              <a:buNone/>
            </a:pPr>
            <a:r>
              <a:rPr b="1" lang="en-US" sz="2400">
                <a:solidFill>
                  <a:srgbClr val="617A82"/>
                </a:solidFill>
              </a:rPr>
              <a:t>  Desarrollo del negocio   </a:t>
            </a:r>
            <a:r>
              <a:rPr lang="en-US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 sz="2400">
                <a:solidFill>
                  <a:srgbClr val="595959"/>
                </a:solidFill>
              </a:rPr>
              <a:t>     Preparar el vehículo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7938" lvl="1" marL="236538" marR="0" rtl="0" algn="l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4" name="Shape 304"/>
          <p:cNvSpPr txBox="1"/>
          <p:nvPr/>
        </p:nvSpPr>
        <p:spPr>
          <a:xfrm>
            <a:off x="331750" y="5407975"/>
            <a:ext cx="3733800" cy="12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7937" lvl="1" marL="236537" marR="0" rtl="0" algn="l">
              <a:spcBef>
                <a:spcPts val="0"/>
              </a:spcBef>
              <a:buSzPct val="25000"/>
              <a:buNone/>
            </a:pPr>
            <a:r>
              <a:rPr b="1" lang="en-US" sz="2400">
                <a:solidFill>
                  <a:srgbClr val="B96750"/>
                </a:solidFill>
              </a:rPr>
              <a:t>Desarrollo del ecosistema </a:t>
            </a:r>
          </a:p>
          <a:p>
            <a:pPr indent="-7937" lvl="1" marL="236537" marR="0" rtl="0" algn="l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rgbClr val="595959"/>
                </a:solidFill>
              </a:rPr>
              <a:t>Hacer la carretera </a:t>
            </a:r>
          </a:p>
        </p:txBody>
      </p:sp>
      <p:grpSp>
        <p:nvGrpSpPr>
          <p:cNvPr id="305" name="Shape 305"/>
          <p:cNvGrpSpPr/>
          <p:nvPr/>
        </p:nvGrpSpPr>
        <p:grpSpPr>
          <a:xfrm>
            <a:off x="609601" y="1481124"/>
            <a:ext cx="3541988" cy="1325414"/>
            <a:chOff x="2969661" y="1010337"/>
            <a:chExt cx="3456356" cy="823247"/>
          </a:xfrm>
        </p:grpSpPr>
        <p:sp>
          <p:nvSpPr>
            <p:cNvPr id="306" name="Shape 306"/>
            <p:cNvSpPr txBox="1"/>
            <p:nvPr/>
          </p:nvSpPr>
          <p:spPr>
            <a:xfrm>
              <a:off x="2969661" y="1183615"/>
              <a:ext cx="3456356" cy="649968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t" bIns="91425" lIns="182875" rIns="182875" tIns="91425">
              <a:noAutofit/>
            </a:bodyPr>
            <a:lstStyle/>
            <a:p>
              <a:pPr lvl="0" rtl="0">
                <a:spcBef>
                  <a:spcPts val="0"/>
                </a:spcBef>
                <a:buClr>
                  <a:schemeClr val="dk1"/>
                </a:buClr>
                <a:buSzPct val="39285"/>
                <a:buFont typeface="Arial"/>
                <a:buNone/>
              </a:pPr>
              <a:r>
                <a:rPr lang="en-US" sz="2800">
                  <a:solidFill>
                    <a:schemeClr val="dk1"/>
                  </a:solidFill>
                </a:rPr>
                <a:t>Se puede pensar como un viaje. </a:t>
              </a:r>
            </a:p>
          </p:txBody>
        </p:sp>
        <p:sp>
          <p:nvSpPr>
            <p:cNvPr id="307" name="Shape 307"/>
            <p:cNvSpPr/>
            <p:nvPr/>
          </p:nvSpPr>
          <p:spPr>
            <a:xfrm>
              <a:off x="4055053" y="1010337"/>
              <a:ext cx="291775" cy="173278"/>
            </a:xfrm>
            <a:prstGeom prst="rtTriangle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C:\Users\Joe\Desktop\Characters 2015-09\person12.png" id="308" name="Shape 30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04849" y="461031"/>
            <a:ext cx="943428" cy="1041347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Shape 309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5" name="Shape 315"/>
          <p:cNvGrpSpPr/>
          <p:nvPr/>
        </p:nvGrpSpPr>
        <p:grpSpPr>
          <a:xfrm flipH="1">
            <a:off x="1448176" y="457198"/>
            <a:ext cx="7264798" cy="1371622"/>
            <a:chOff x="-7766982" y="1694222"/>
            <a:chExt cx="15868934" cy="961800"/>
          </a:xfrm>
        </p:grpSpPr>
        <p:sp>
          <p:nvSpPr>
            <p:cNvPr id="316" name="Shape 316"/>
            <p:cNvSpPr txBox="1"/>
            <p:nvPr/>
          </p:nvSpPr>
          <p:spPr>
            <a:xfrm>
              <a:off x="-7766982" y="1694222"/>
              <a:ext cx="15146700" cy="96180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t" bIns="91425" lIns="182875" rIns="182875" tIns="91425">
              <a:noAutofit/>
            </a:bodyPr>
            <a:lstStyle/>
            <a:p>
              <a:pPr lvl="0" rtl="0">
                <a:spcBef>
                  <a:spcPts val="0"/>
                </a:spcBef>
                <a:buClr>
                  <a:schemeClr val="dk1"/>
                </a:buClr>
                <a:buSzPct val="39285"/>
                <a:buFont typeface="Arial"/>
                <a:buNone/>
              </a:pPr>
              <a:r>
                <a:rPr b="1" lang="en-US" sz="2800">
                  <a:solidFill>
                    <a:srgbClr val="43ACA7"/>
                  </a:solidFill>
                </a:rPr>
                <a:t>El desarrollo de capacidad de la cooperativa</a:t>
              </a:r>
              <a:r>
                <a:rPr lang="en-US" sz="12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2800">
                  <a:solidFill>
                    <a:schemeClr val="dk1"/>
                  </a:solidFill>
                </a:rPr>
                <a:t>ayuda a que el grupo pueda funcionar efectivamente.</a:t>
              </a:r>
            </a:p>
            <a:p>
              <a:pPr lvl="0" rtl="0">
                <a:spcBef>
                  <a:spcPts val="0"/>
                </a:spcBef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sz="2800">
                <a:solidFill>
                  <a:schemeClr val="dk1"/>
                </a:solidFill>
              </a:endParaRPr>
            </a:p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2800">
                <a:solidFill>
                  <a:srgbClr val="595959"/>
                </a:solidFill>
              </a:endParaRPr>
            </a:p>
          </p:txBody>
        </p:sp>
        <p:sp>
          <p:nvSpPr>
            <p:cNvPr id="317" name="Shape 317"/>
            <p:cNvSpPr/>
            <p:nvPr/>
          </p:nvSpPr>
          <p:spPr>
            <a:xfrm>
              <a:off x="7379813" y="1893369"/>
              <a:ext cx="722139" cy="181554"/>
            </a:xfrm>
            <a:prstGeom prst="rtTriangle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8" name="Shape 318"/>
          <p:cNvGrpSpPr/>
          <p:nvPr/>
        </p:nvGrpSpPr>
        <p:grpSpPr>
          <a:xfrm>
            <a:off x="1828908" y="1981181"/>
            <a:ext cx="6290501" cy="937487"/>
            <a:chOff x="2925127" y="838200"/>
            <a:chExt cx="5715000" cy="615553"/>
          </a:xfrm>
        </p:grpSpPr>
        <p:sp>
          <p:nvSpPr>
            <p:cNvPr id="319" name="Shape 319"/>
            <p:cNvSpPr/>
            <p:nvPr/>
          </p:nvSpPr>
          <p:spPr>
            <a:xfrm rot="-5400000">
              <a:off x="2924154" y="1036241"/>
              <a:ext cx="277218" cy="275272"/>
            </a:xfrm>
            <a:prstGeom prst="rtTriangle">
              <a:avLst/>
            </a:prstGeom>
            <a:solidFill>
              <a:schemeClr val="lt1"/>
            </a:solidFill>
            <a:ln cap="flat" cmpd="sng" w="12700">
              <a:solidFill>
                <a:srgbClr val="CDB053"/>
              </a:solidFill>
              <a:prstDash val="dash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Shape 320"/>
            <p:cNvSpPr txBox="1"/>
            <p:nvPr/>
          </p:nvSpPr>
          <p:spPr>
            <a:xfrm flipH="1">
              <a:off x="3200397" y="838200"/>
              <a:ext cx="5439730" cy="615553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rgbClr val="CDB053"/>
              </a:solidFill>
              <a:prstDash val="dash"/>
              <a:round/>
              <a:headEnd len="med" w="med" type="none"/>
              <a:tailEnd len="med" w="med" type="none"/>
            </a:ln>
          </p:spPr>
          <p:txBody>
            <a:bodyPr anchorCtr="0" anchor="t" bIns="91425" lIns="182875" rIns="182875" tIns="91425">
              <a:noAutofit/>
            </a:bodyPr>
            <a:lstStyle/>
            <a:p>
              <a:pPr lvl="0" rtl="0">
                <a:spcBef>
                  <a:spcPts val="0"/>
                </a:spcBef>
                <a:buClr>
                  <a:schemeClr val="dk1"/>
                </a:buClr>
                <a:buSzPct val="39285"/>
                <a:buFont typeface="Arial"/>
                <a:buNone/>
              </a:pPr>
              <a:r>
                <a:rPr lang="en-US" sz="2800">
                  <a:solidFill>
                    <a:schemeClr val="dk1"/>
                  </a:solidFill>
                </a:rPr>
                <a:t>¿Cuál es la visión compartida de su equipo?</a:t>
              </a:r>
            </a:p>
          </p:txBody>
        </p:sp>
        <p:cxnSp>
          <p:nvCxnSpPr>
            <p:cNvPr id="321" name="Shape 321"/>
            <p:cNvCxnSpPr>
              <a:stCxn id="319" idx="2"/>
              <a:endCxn id="319" idx="4"/>
            </p:cNvCxnSpPr>
            <p:nvPr/>
          </p:nvCxnSpPr>
          <p:spPr>
            <a:xfrm rot="10800000">
              <a:off x="3200399" y="1035287"/>
              <a:ext cx="0" cy="277200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322" name="Shape 322"/>
          <p:cNvGrpSpPr/>
          <p:nvPr/>
        </p:nvGrpSpPr>
        <p:grpSpPr>
          <a:xfrm>
            <a:off x="1828799" y="3124200"/>
            <a:ext cx="5943600" cy="615600"/>
            <a:chOff x="2925127" y="1219200"/>
            <a:chExt cx="5943600" cy="615600"/>
          </a:xfrm>
        </p:grpSpPr>
        <p:sp>
          <p:nvSpPr>
            <p:cNvPr id="323" name="Shape 323"/>
            <p:cNvSpPr/>
            <p:nvPr/>
          </p:nvSpPr>
          <p:spPr>
            <a:xfrm rot="-5400000">
              <a:off x="2924227" y="1340987"/>
              <a:ext cx="277200" cy="275400"/>
            </a:xfrm>
            <a:prstGeom prst="rtTriangle">
              <a:avLst/>
            </a:prstGeom>
            <a:solidFill>
              <a:schemeClr val="lt1"/>
            </a:solidFill>
            <a:ln cap="flat" cmpd="sng" w="12700">
              <a:solidFill>
                <a:srgbClr val="CDB053"/>
              </a:solidFill>
              <a:prstDash val="dash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Shape 324"/>
            <p:cNvSpPr txBox="1"/>
            <p:nvPr/>
          </p:nvSpPr>
          <p:spPr>
            <a:xfrm flipH="1">
              <a:off x="3200528" y="1219200"/>
              <a:ext cx="5668200" cy="61560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rgbClr val="CDB053"/>
              </a:solidFill>
              <a:prstDash val="dash"/>
              <a:round/>
              <a:headEnd len="med" w="med" type="none"/>
              <a:tailEnd len="med" w="med" type="none"/>
            </a:ln>
          </p:spPr>
          <p:txBody>
            <a:bodyPr anchorCtr="0" anchor="t" bIns="91425" lIns="182875" rIns="182875" tIns="91425">
              <a:noAutofit/>
            </a:bodyPr>
            <a:lstStyle/>
            <a:p>
              <a:pPr lvl="0" rtl="0">
                <a:spcBef>
                  <a:spcPts val="0"/>
                </a:spcBef>
                <a:buClr>
                  <a:schemeClr val="dk1"/>
                </a:buClr>
                <a:buSzPct val="39285"/>
                <a:buFont typeface="Arial"/>
                <a:buNone/>
              </a:pPr>
              <a:r>
                <a:rPr lang="en-US" sz="2800">
                  <a:solidFill>
                    <a:schemeClr val="dk1"/>
                  </a:solidFill>
                </a:rPr>
                <a:t>¿Quién es o no es miembro?</a:t>
              </a:r>
            </a:p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2800">
                <a:solidFill>
                  <a:srgbClr val="595959"/>
                </a:solidFill>
              </a:endParaRPr>
            </a:p>
          </p:txBody>
        </p:sp>
        <p:cxnSp>
          <p:nvCxnSpPr>
            <p:cNvPr id="325" name="Shape 325"/>
            <p:cNvCxnSpPr>
              <a:stCxn id="323" idx="2"/>
              <a:endCxn id="323" idx="4"/>
            </p:cNvCxnSpPr>
            <p:nvPr/>
          </p:nvCxnSpPr>
          <p:spPr>
            <a:xfrm rot="10800000">
              <a:off x="3200527" y="1340087"/>
              <a:ext cx="0" cy="277200"/>
            </a:xfrm>
            <a:prstGeom prst="straightConnector1">
              <a:avLst/>
            </a:prstGeom>
            <a:noFill/>
            <a:ln cap="flat" cmpd="sng" w="12700">
              <a:solidFill>
                <a:srgbClr val="CDB053"/>
              </a:solidFill>
              <a:prstDash val="dash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326" name="Shape 326"/>
          <p:cNvGrpSpPr/>
          <p:nvPr/>
        </p:nvGrpSpPr>
        <p:grpSpPr>
          <a:xfrm>
            <a:off x="1828799" y="3886200"/>
            <a:ext cx="5877551" cy="615600"/>
            <a:chOff x="2925127" y="1219200"/>
            <a:chExt cx="5877551" cy="615600"/>
          </a:xfrm>
        </p:grpSpPr>
        <p:sp>
          <p:nvSpPr>
            <p:cNvPr id="327" name="Shape 327"/>
            <p:cNvSpPr/>
            <p:nvPr/>
          </p:nvSpPr>
          <p:spPr>
            <a:xfrm rot="-5400000">
              <a:off x="2924227" y="1264787"/>
              <a:ext cx="277200" cy="275400"/>
            </a:xfrm>
            <a:prstGeom prst="rtTriangle">
              <a:avLst/>
            </a:prstGeom>
            <a:solidFill>
              <a:schemeClr val="lt1"/>
            </a:solidFill>
            <a:ln cap="flat" cmpd="sng" w="12700">
              <a:solidFill>
                <a:srgbClr val="CDB053"/>
              </a:solidFill>
              <a:prstDash val="dash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Shape 328"/>
            <p:cNvSpPr txBox="1"/>
            <p:nvPr/>
          </p:nvSpPr>
          <p:spPr>
            <a:xfrm flipH="1">
              <a:off x="3200479" y="1219200"/>
              <a:ext cx="5602200" cy="61560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rgbClr val="CDB053"/>
              </a:solidFill>
              <a:prstDash val="dash"/>
              <a:round/>
              <a:headEnd len="med" w="med" type="none"/>
              <a:tailEnd len="med" w="med" type="none"/>
            </a:ln>
          </p:spPr>
          <p:txBody>
            <a:bodyPr anchorCtr="0" anchor="t" bIns="91425" lIns="182875" rIns="182875" tIns="91425">
              <a:noAutofit/>
            </a:bodyPr>
            <a:lstStyle/>
            <a:p>
              <a:pPr lvl="0" rtl="0">
                <a:spcBef>
                  <a:spcPts val="0"/>
                </a:spcBef>
                <a:buClr>
                  <a:schemeClr val="dk1"/>
                </a:buClr>
                <a:buSzPct val="39285"/>
                <a:buFont typeface="Arial"/>
                <a:buNone/>
              </a:pPr>
              <a:r>
                <a:rPr lang="en-US" sz="2800">
                  <a:solidFill>
                    <a:schemeClr val="dk1"/>
                  </a:solidFill>
                </a:rPr>
                <a:t>¿Cómo se delega el trabajo?</a:t>
              </a:r>
            </a:p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2800">
                <a:solidFill>
                  <a:srgbClr val="595959"/>
                </a:solidFill>
              </a:endParaRPr>
            </a:p>
          </p:txBody>
        </p:sp>
        <p:cxnSp>
          <p:nvCxnSpPr>
            <p:cNvPr id="329" name="Shape 329"/>
            <p:cNvCxnSpPr>
              <a:stCxn id="327" idx="2"/>
              <a:endCxn id="327" idx="4"/>
            </p:cNvCxnSpPr>
            <p:nvPr/>
          </p:nvCxnSpPr>
          <p:spPr>
            <a:xfrm rot="10800000">
              <a:off x="3200527" y="1263887"/>
              <a:ext cx="0" cy="277200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330" name="Shape 330"/>
          <p:cNvGrpSpPr/>
          <p:nvPr/>
        </p:nvGrpSpPr>
        <p:grpSpPr>
          <a:xfrm>
            <a:off x="1828706" y="4686897"/>
            <a:ext cx="6168664" cy="1157071"/>
            <a:chOff x="2925127" y="1035268"/>
            <a:chExt cx="6934200" cy="647131"/>
          </a:xfrm>
        </p:grpSpPr>
        <p:sp>
          <p:nvSpPr>
            <p:cNvPr id="331" name="Shape 331"/>
            <p:cNvSpPr/>
            <p:nvPr/>
          </p:nvSpPr>
          <p:spPr>
            <a:xfrm rot="-5400000">
              <a:off x="2924154" y="1036241"/>
              <a:ext cx="277218" cy="275272"/>
            </a:xfrm>
            <a:prstGeom prst="rtTriangle">
              <a:avLst/>
            </a:prstGeom>
            <a:solidFill>
              <a:schemeClr val="lt1"/>
            </a:solidFill>
            <a:ln cap="flat" cmpd="sng" w="12700">
              <a:solidFill>
                <a:srgbClr val="CDB053"/>
              </a:solidFill>
              <a:prstDash val="dash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Shape 332"/>
            <p:cNvSpPr txBox="1"/>
            <p:nvPr/>
          </p:nvSpPr>
          <p:spPr>
            <a:xfrm flipH="1">
              <a:off x="3200528" y="1066800"/>
              <a:ext cx="6658800" cy="61560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rgbClr val="CDB053"/>
              </a:solidFill>
              <a:prstDash val="dash"/>
              <a:round/>
              <a:headEnd len="med" w="med" type="none"/>
              <a:tailEnd len="med" w="med" type="none"/>
            </a:ln>
          </p:spPr>
          <p:txBody>
            <a:bodyPr anchorCtr="0" anchor="t" bIns="91425" lIns="182875" rIns="182875" tIns="91425">
              <a:noAutofit/>
            </a:bodyPr>
            <a:lstStyle/>
            <a:p>
              <a:pPr lvl="0" rtl="0">
                <a:spcBef>
                  <a:spcPts val="0"/>
                </a:spcBef>
                <a:buClr>
                  <a:schemeClr val="dk1"/>
                </a:buClr>
                <a:buSzPct val="39285"/>
                <a:buFont typeface="Arial"/>
                <a:buNone/>
              </a:pPr>
              <a:r>
                <a:rPr lang="en-US" sz="2800">
                  <a:solidFill>
                    <a:schemeClr val="dk1"/>
                  </a:solidFill>
                </a:rPr>
                <a:t>¿Cómo nos hacemos responsables unos de otros?</a:t>
              </a:r>
            </a:p>
            <a:p>
              <a:pPr lvl="0" rtl="0">
                <a:spcBef>
                  <a:spcPts val="0"/>
                </a:spcBef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lvl="0" rtl="0">
                <a:spcBef>
                  <a:spcPts val="0"/>
                </a:spcBef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2800">
                <a:solidFill>
                  <a:srgbClr val="595959"/>
                </a:solidFill>
              </a:endParaRPr>
            </a:p>
          </p:txBody>
        </p:sp>
        <p:cxnSp>
          <p:nvCxnSpPr>
            <p:cNvPr id="333" name="Shape 333"/>
            <p:cNvCxnSpPr>
              <a:stCxn id="331" idx="2"/>
              <a:endCxn id="331" idx="4"/>
            </p:cNvCxnSpPr>
            <p:nvPr/>
          </p:nvCxnSpPr>
          <p:spPr>
            <a:xfrm rot="10800000">
              <a:off x="3200399" y="1035287"/>
              <a:ext cx="0" cy="277200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pic>
        <p:nvPicPr>
          <p:cNvPr descr="C:\Users\Joe\Desktop\Characters 2015-09\person15.png" id="334" name="Shape 3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1585" y="423256"/>
            <a:ext cx="943428" cy="10413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Joe\Desktop\Characters 2015-09\person02.png" id="335" name="Shape 3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36978" y="3711444"/>
            <a:ext cx="749099" cy="826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Joe\Desktop\Characters 2015-09\person08.png" id="336" name="Shape 3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36978" y="4815728"/>
            <a:ext cx="749099" cy="826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Joe\Desktop\Characters 2015-09\person09.png" id="337" name="Shape 33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36978" y="2884622"/>
            <a:ext cx="749099" cy="826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Joe\Desktop\Characters 2015-09\person13.png" id="338" name="Shape 33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36978" y="1910147"/>
            <a:ext cx="749075" cy="826823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Shape 339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5" name="Shape 345"/>
          <p:cNvGrpSpPr/>
          <p:nvPr/>
        </p:nvGrpSpPr>
        <p:grpSpPr>
          <a:xfrm flipH="1">
            <a:off x="1448173" y="362500"/>
            <a:ext cx="6124677" cy="1033225"/>
            <a:chOff x="-5276548" y="1694226"/>
            <a:chExt cx="13378501" cy="366600"/>
          </a:xfrm>
        </p:grpSpPr>
        <p:sp>
          <p:nvSpPr>
            <p:cNvPr id="346" name="Shape 346"/>
            <p:cNvSpPr txBox="1"/>
            <p:nvPr/>
          </p:nvSpPr>
          <p:spPr>
            <a:xfrm>
              <a:off x="-5276548" y="1694226"/>
              <a:ext cx="12656400" cy="36660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t" bIns="91425" lIns="182875" rIns="182875" tIns="91425">
              <a:noAutofit/>
            </a:bodyPr>
            <a:lstStyle/>
            <a:p>
              <a:pPr lvl="0" rtl="0">
                <a:spcBef>
                  <a:spcPts val="0"/>
                </a:spcBef>
                <a:buClr>
                  <a:schemeClr val="dk1"/>
                </a:buClr>
                <a:buSzPct val="39285"/>
                <a:buFont typeface="Arial"/>
                <a:buNone/>
              </a:pPr>
              <a:r>
                <a:rPr lang="en-US" sz="2800">
                  <a:solidFill>
                    <a:schemeClr val="dk1"/>
                  </a:solidFill>
                </a:rPr>
                <a:t>Formar un equipo con una visión compartida</a:t>
              </a:r>
            </a:p>
          </p:txBody>
        </p:sp>
        <p:sp>
          <p:nvSpPr>
            <p:cNvPr id="347" name="Shape 347"/>
            <p:cNvSpPr/>
            <p:nvPr/>
          </p:nvSpPr>
          <p:spPr>
            <a:xfrm>
              <a:off x="7379813" y="1830391"/>
              <a:ext cx="722139" cy="181554"/>
            </a:xfrm>
            <a:prstGeom prst="rtTriangle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8" name="Shape 348"/>
          <p:cNvGrpSpPr/>
          <p:nvPr/>
        </p:nvGrpSpPr>
        <p:grpSpPr>
          <a:xfrm>
            <a:off x="3974469" y="2798556"/>
            <a:ext cx="1054730" cy="1186385"/>
            <a:chOff x="1462601" y="2558164"/>
            <a:chExt cx="1585398" cy="1581206"/>
          </a:xfrm>
        </p:grpSpPr>
        <p:grpSp>
          <p:nvGrpSpPr>
            <p:cNvPr id="349" name="Shape 349"/>
            <p:cNvGrpSpPr/>
            <p:nvPr/>
          </p:nvGrpSpPr>
          <p:grpSpPr>
            <a:xfrm>
              <a:off x="1843891" y="2940956"/>
              <a:ext cx="859410" cy="1198415"/>
              <a:chOff x="5334000" y="1244309"/>
              <a:chExt cx="3124199" cy="3934909"/>
            </a:xfrm>
          </p:grpSpPr>
          <p:sp>
            <p:nvSpPr>
              <p:cNvPr id="350" name="Shape 350"/>
              <p:cNvSpPr/>
              <p:nvPr/>
            </p:nvSpPr>
            <p:spPr>
              <a:xfrm rot="5400000">
                <a:off x="6315737" y="3993663"/>
                <a:ext cx="1024632" cy="1346480"/>
              </a:xfrm>
              <a:prstGeom prst="flowChartDelay">
                <a:avLst/>
              </a:prstGeom>
              <a:solidFill>
                <a:srgbClr val="CDB053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" name="Shape 351"/>
              <p:cNvSpPr/>
              <p:nvPr/>
            </p:nvSpPr>
            <p:spPr>
              <a:xfrm rot="5400000">
                <a:off x="6154855" y="2168456"/>
                <a:ext cx="2211256" cy="2247564"/>
              </a:xfrm>
              <a:prstGeom prst="wave">
                <a:avLst>
                  <a:gd fmla="val 20000" name="adj1"/>
                  <a:gd fmla="val 0" name="adj2"/>
                </a:avLst>
              </a:prstGeom>
              <a:solidFill>
                <a:srgbClr val="CDB053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" name="Shape 352"/>
              <p:cNvSpPr/>
              <p:nvPr/>
            </p:nvSpPr>
            <p:spPr>
              <a:xfrm>
                <a:off x="5334000" y="1244309"/>
                <a:ext cx="3124199" cy="2390680"/>
              </a:xfrm>
              <a:prstGeom prst="ellipse">
                <a:avLst/>
              </a:prstGeom>
              <a:solidFill>
                <a:srgbClr val="CDB053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SzPct val="25000"/>
                  <a:buNone/>
                </a:pPr>
                <a:r>
                  <a:rPr b="1" lang="en-US" sz="24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?</a:t>
                </a:r>
              </a:p>
            </p:txBody>
          </p:sp>
          <p:sp>
            <p:nvSpPr>
              <p:cNvPr id="353" name="Shape 353"/>
              <p:cNvSpPr/>
              <p:nvPr/>
            </p:nvSpPr>
            <p:spPr>
              <a:xfrm flipH="1" rot="-5400000">
                <a:off x="5271883" y="2248725"/>
                <a:ext cx="2211256" cy="2087023"/>
              </a:xfrm>
              <a:prstGeom prst="wave">
                <a:avLst>
                  <a:gd fmla="val 20000" name="adj1"/>
                  <a:gd fmla="val 0" name="adj2"/>
                </a:avLst>
              </a:prstGeom>
              <a:solidFill>
                <a:srgbClr val="CDB053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" name="Shape 354"/>
              <p:cNvSpPr/>
              <p:nvPr/>
            </p:nvSpPr>
            <p:spPr>
              <a:xfrm>
                <a:off x="5644417" y="3911298"/>
                <a:ext cx="510394" cy="612983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" name="Shape 355"/>
              <p:cNvSpPr/>
              <p:nvPr/>
            </p:nvSpPr>
            <p:spPr>
              <a:xfrm>
                <a:off x="7501293" y="3855039"/>
                <a:ext cx="561891" cy="825373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" name="Shape 356"/>
              <p:cNvSpPr/>
              <p:nvPr/>
            </p:nvSpPr>
            <p:spPr>
              <a:xfrm>
                <a:off x="6019800" y="4267200"/>
                <a:ext cx="1600199" cy="9543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" name="Shape 357"/>
              <p:cNvSpPr/>
              <p:nvPr/>
            </p:nvSpPr>
            <p:spPr>
              <a:xfrm>
                <a:off x="6027953" y="4428841"/>
                <a:ext cx="1600199" cy="9543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" name="Shape 358"/>
              <p:cNvSpPr/>
              <p:nvPr/>
            </p:nvSpPr>
            <p:spPr>
              <a:xfrm>
                <a:off x="6031366" y="4619182"/>
                <a:ext cx="1600199" cy="9543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359" name="Shape 359"/>
            <p:cNvCxnSpPr/>
            <p:nvPr/>
          </p:nvCxnSpPr>
          <p:spPr>
            <a:xfrm>
              <a:off x="2273596" y="2558164"/>
              <a:ext cx="0" cy="280470"/>
            </a:xfrm>
            <a:prstGeom prst="straightConnector1">
              <a:avLst/>
            </a:prstGeom>
            <a:noFill/>
            <a:ln cap="flat" cmpd="sng" w="38100">
              <a:solidFill>
                <a:srgbClr val="CDB053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360" name="Shape 360"/>
            <p:cNvCxnSpPr/>
            <p:nvPr/>
          </p:nvCxnSpPr>
          <p:spPr>
            <a:xfrm rot="10800000">
              <a:off x="2743200" y="3276600"/>
              <a:ext cx="304799" cy="0"/>
            </a:xfrm>
            <a:prstGeom prst="straightConnector1">
              <a:avLst/>
            </a:prstGeom>
            <a:noFill/>
            <a:ln cap="flat" cmpd="sng" w="38100">
              <a:solidFill>
                <a:srgbClr val="CDB053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361" name="Shape 361"/>
            <p:cNvCxnSpPr/>
            <p:nvPr/>
          </p:nvCxnSpPr>
          <p:spPr>
            <a:xfrm rot="10800000">
              <a:off x="1462601" y="3295316"/>
              <a:ext cx="315827" cy="0"/>
            </a:xfrm>
            <a:prstGeom prst="straightConnector1">
              <a:avLst/>
            </a:prstGeom>
            <a:noFill/>
            <a:ln cap="flat" cmpd="sng" w="38100">
              <a:solidFill>
                <a:srgbClr val="CDB053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362" name="Shape 362"/>
            <p:cNvCxnSpPr/>
            <p:nvPr/>
          </p:nvCxnSpPr>
          <p:spPr>
            <a:xfrm rot="10800000">
              <a:off x="1656084" y="2743200"/>
              <a:ext cx="248915" cy="240765"/>
            </a:xfrm>
            <a:prstGeom prst="straightConnector1">
              <a:avLst/>
            </a:prstGeom>
            <a:noFill/>
            <a:ln cap="flat" cmpd="sng" w="38100">
              <a:solidFill>
                <a:srgbClr val="CDB053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363" name="Shape 363"/>
            <p:cNvCxnSpPr/>
            <p:nvPr/>
          </p:nvCxnSpPr>
          <p:spPr>
            <a:xfrm flipH="1">
              <a:off x="2632406" y="2779323"/>
              <a:ext cx="221586" cy="204641"/>
            </a:xfrm>
            <a:prstGeom prst="straightConnector1">
              <a:avLst/>
            </a:prstGeom>
            <a:noFill/>
            <a:ln cap="flat" cmpd="sng" w="38100">
              <a:solidFill>
                <a:srgbClr val="CDB053"/>
              </a:solidFill>
              <a:prstDash val="dot"/>
              <a:round/>
              <a:headEnd len="med" w="med" type="none"/>
              <a:tailEnd len="med" w="med" type="none"/>
            </a:ln>
          </p:spPr>
        </p:cxnSp>
      </p:grpSp>
      <p:pic>
        <p:nvPicPr>
          <p:cNvPr descr="C:\Users\Joe\Desktop\Characters 2015-09\person03.png" id="364" name="Shape 3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9999" y="317526"/>
            <a:ext cx="943428" cy="1041347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Shape 365"/>
          <p:cNvSpPr txBox="1"/>
          <p:nvPr/>
        </p:nvSpPr>
        <p:spPr>
          <a:xfrm>
            <a:off x="3124200" y="1865292"/>
            <a:ext cx="2913459" cy="954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2800">
                <a:solidFill>
                  <a:schemeClr val="dk1"/>
                </a:solidFill>
              </a:rPr>
              <a:t>Formar un grupo de aprendizaje</a:t>
            </a:r>
            <a:r>
              <a:rPr lang="en-US" sz="2800">
                <a:solidFill>
                  <a:srgbClr val="595959"/>
                </a:solidFill>
              </a:rPr>
              <a:t> </a:t>
            </a:r>
          </a:p>
        </p:txBody>
      </p:sp>
      <p:sp>
        <p:nvSpPr>
          <p:cNvPr id="366" name="Shape 366"/>
          <p:cNvSpPr txBox="1"/>
          <p:nvPr/>
        </p:nvSpPr>
        <p:spPr>
          <a:xfrm>
            <a:off x="6001950" y="1891597"/>
            <a:ext cx="2913600" cy="14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-US" sz="2800">
                <a:solidFill>
                  <a:schemeClr val="dk1"/>
                </a:solidFill>
              </a:rPr>
              <a:t>Reunirse regularmente con una agenda </a:t>
            </a:r>
          </a:p>
        </p:txBody>
      </p:sp>
      <p:sp>
        <p:nvSpPr>
          <p:cNvPr id="367" name="Shape 367"/>
          <p:cNvSpPr/>
          <p:nvPr/>
        </p:nvSpPr>
        <p:spPr>
          <a:xfrm>
            <a:off x="444712" y="1571459"/>
            <a:ext cx="292503" cy="284557"/>
          </a:xfrm>
          <a:prstGeom prst="roundRect">
            <a:avLst>
              <a:gd fmla="val 50000" name="adj"/>
            </a:avLst>
          </a:prstGeom>
          <a:solidFill>
            <a:srgbClr val="B9675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368" name="Shape 368"/>
          <p:cNvSpPr/>
          <p:nvPr/>
        </p:nvSpPr>
        <p:spPr>
          <a:xfrm>
            <a:off x="3276600" y="1544241"/>
            <a:ext cx="292503" cy="284557"/>
          </a:xfrm>
          <a:prstGeom prst="roundRect">
            <a:avLst>
              <a:gd fmla="val 50000" name="adj"/>
            </a:avLst>
          </a:prstGeom>
          <a:solidFill>
            <a:srgbClr val="B9675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sp>
        <p:nvSpPr>
          <p:cNvPr id="369" name="Shape 369"/>
          <p:cNvSpPr/>
          <p:nvPr/>
        </p:nvSpPr>
        <p:spPr>
          <a:xfrm>
            <a:off x="5943600" y="1544241"/>
            <a:ext cx="292503" cy="284557"/>
          </a:xfrm>
          <a:prstGeom prst="roundRect">
            <a:avLst>
              <a:gd fmla="val 50000" name="adj"/>
            </a:avLst>
          </a:prstGeom>
          <a:solidFill>
            <a:srgbClr val="B9675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grpSp>
        <p:nvGrpSpPr>
          <p:cNvPr id="370" name="Shape 370"/>
          <p:cNvGrpSpPr/>
          <p:nvPr/>
        </p:nvGrpSpPr>
        <p:grpSpPr>
          <a:xfrm>
            <a:off x="3521892" y="3984941"/>
            <a:ext cx="1964507" cy="1425258"/>
            <a:chOff x="3581400" y="1981200"/>
            <a:chExt cx="1964507" cy="1425258"/>
          </a:xfrm>
        </p:grpSpPr>
        <p:pic>
          <p:nvPicPr>
            <p:cNvPr descr="C:\Users\Joe\Desktop\Characters 2015-09\person10.png" id="371" name="Shape 37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22450" y="1981200"/>
              <a:ext cx="875759" cy="9666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Joe\Desktop\Characters 2015-09\person04.png" id="372" name="Shape 37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900883" y="1981200"/>
              <a:ext cx="875759" cy="9666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Joe\Desktop\Characters 2015-09\person01.png" id="373" name="Shape 37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670148" y="2439800"/>
              <a:ext cx="875759" cy="9666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Joe\Desktop\Characters 2015-09\person07.png" id="374" name="Shape 374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3581400" y="2407178"/>
              <a:ext cx="875759" cy="96665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75" name="Shape 375"/>
          <p:cNvGrpSpPr/>
          <p:nvPr/>
        </p:nvGrpSpPr>
        <p:grpSpPr>
          <a:xfrm flipH="1" rot="10800000">
            <a:off x="2578650" y="5209277"/>
            <a:ext cx="4751400" cy="1561262"/>
            <a:chOff x="3200400" y="998019"/>
            <a:chExt cx="4751400" cy="1588424"/>
          </a:xfrm>
        </p:grpSpPr>
        <p:sp>
          <p:nvSpPr>
            <p:cNvPr id="376" name="Shape 376"/>
            <p:cNvSpPr txBox="1"/>
            <p:nvPr/>
          </p:nvSpPr>
          <p:spPr>
            <a:xfrm flipH="1" rot="10800000">
              <a:off x="3200400" y="998019"/>
              <a:ext cx="4751400" cy="132660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rgbClr val="CDB053"/>
              </a:solidFill>
              <a:prstDash val="dash"/>
              <a:round/>
              <a:headEnd len="med" w="med" type="none"/>
              <a:tailEnd len="med" w="med" type="none"/>
            </a:ln>
          </p:spPr>
          <p:txBody>
            <a:bodyPr anchorCtr="0" anchor="t" bIns="91425" lIns="182875" rIns="182875" tIns="91425">
              <a:noAutofit/>
            </a:bodyPr>
            <a:lstStyle/>
            <a:p>
              <a:pPr lvl="0" rtl="0">
                <a:spcBef>
                  <a:spcPts val="0"/>
                </a:spcBef>
                <a:buClr>
                  <a:schemeClr val="dk1"/>
                </a:buClr>
                <a:buSzPct val="39285"/>
                <a:buFont typeface="Arial"/>
                <a:buNone/>
              </a:pPr>
              <a:r>
                <a:rPr lang="en-US" sz="2800">
                  <a:solidFill>
                    <a:schemeClr val="dk1"/>
                  </a:solidFill>
                </a:rPr>
                <a:t>¿Cuál es la necesidad económica y social común del grupo?</a:t>
              </a:r>
            </a:p>
          </p:txBody>
        </p:sp>
        <p:sp>
          <p:nvSpPr>
            <p:cNvPr id="377" name="Shape 377"/>
            <p:cNvSpPr/>
            <p:nvPr/>
          </p:nvSpPr>
          <p:spPr>
            <a:xfrm flipH="1" rot="10800000">
              <a:off x="6236508" y="2311171"/>
              <a:ext cx="316691" cy="275272"/>
            </a:xfrm>
            <a:prstGeom prst="rtTriangle">
              <a:avLst/>
            </a:prstGeom>
            <a:solidFill>
              <a:schemeClr val="lt1"/>
            </a:solidFill>
            <a:ln cap="flat" cmpd="sng" w="12700">
              <a:solidFill>
                <a:srgbClr val="CDB053"/>
              </a:solidFill>
              <a:prstDash val="dash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78" name="Shape 378"/>
            <p:cNvCxnSpPr>
              <a:stCxn id="377" idx="2"/>
              <a:endCxn id="377" idx="4"/>
            </p:cNvCxnSpPr>
            <p:nvPr/>
          </p:nvCxnSpPr>
          <p:spPr>
            <a:xfrm>
              <a:off x="6236508" y="2311171"/>
              <a:ext cx="316800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379" name="Shape 379"/>
          <p:cNvSpPr txBox="1"/>
          <p:nvPr/>
        </p:nvSpPr>
        <p:spPr>
          <a:xfrm>
            <a:off x="321700" y="1891595"/>
            <a:ext cx="2802600" cy="18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2800">
                <a:solidFill>
                  <a:schemeClr val="dk1"/>
                </a:solidFill>
              </a:rPr>
              <a:t>Dejar atrás la idea genial que proviene de una sola persona</a:t>
            </a:r>
          </a:p>
        </p:txBody>
      </p:sp>
      <p:sp>
        <p:nvSpPr>
          <p:cNvPr id="380" name="Shape 380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6" name="Shape 386"/>
          <p:cNvGrpSpPr/>
          <p:nvPr/>
        </p:nvGrpSpPr>
        <p:grpSpPr>
          <a:xfrm flipH="1">
            <a:off x="1447799" y="457199"/>
            <a:ext cx="6792324" cy="615553"/>
            <a:chOff x="-6733417" y="1694226"/>
            <a:chExt cx="14835370" cy="366653"/>
          </a:xfrm>
        </p:grpSpPr>
        <p:sp>
          <p:nvSpPr>
            <p:cNvPr id="387" name="Shape 387"/>
            <p:cNvSpPr txBox="1"/>
            <p:nvPr/>
          </p:nvSpPr>
          <p:spPr>
            <a:xfrm>
              <a:off x="-6733417" y="1694226"/>
              <a:ext cx="14113231" cy="366653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t" bIns="91425" lIns="182875" rIns="182875" tIns="91425">
              <a:noAutofit/>
            </a:bodyPr>
            <a:lstStyle/>
            <a:p>
              <a:pPr lvl="0" rtl="0">
                <a:spcBef>
                  <a:spcPts val="0"/>
                </a:spcBef>
                <a:buClr>
                  <a:schemeClr val="dk1"/>
                </a:buClr>
                <a:buSzPct val="39285"/>
                <a:buFont typeface="Arial"/>
                <a:buNone/>
              </a:pPr>
              <a:r>
                <a:rPr lang="en-US" sz="2800">
                  <a:solidFill>
                    <a:schemeClr val="dk1"/>
                  </a:solidFill>
                </a:rPr>
                <a:t>Aclarar qué significa ser miembro.</a:t>
              </a:r>
            </a:p>
          </p:txBody>
        </p:sp>
        <p:sp>
          <p:nvSpPr>
            <p:cNvPr id="388" name="Shape 388"/>
            <p:cNvSpPr/>
            <p:nvPr/>
          </p:nvSpPr>
          <p:spPr>
            <a:xfrm>
              <a:off x="7379813" y="1830391"/>
              <a:ext cx="722139" cy="181554"/>
            </a:xfrm>
            <a:prstGeom prst="rtTriangle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9" name="Shape 389"/>
          <p:cNvSpPr txBox="1"/>
          <p:nvPr/>
        </p:nvSpPr>
        <p:spPr>
          <a:xfrm>
            <a:off x="3124200" y="1865302"/>
            <a:ext cx="2590800" cy="13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2800">
                <a:solidFill>
                  <a:schemeClr val="dk1"/>
                </a:solidFill>
              </a:rPr>
              <a:t>Pedir contribuciones reales.</a:t>
            </a:r>
            <a:r>
              <a:rPr lang="en-US" sz="2800">
                <a:solidFill>
                  <a:srgbClr val="595959"/>
                </a:solidFill>
              </a:rPr>
              <a:t> </a:t>
            </a:r>
          </a:p>
        </p:txBody>
      </p:sp>
      <p:sp>
        <p:nvSpPr>
          <p:cNvPr id="390" name="Shape 390"/>
          <p:cNvSpPr txBox="1"/>
          <p:nvPr/>
        </p:nvSpPr>
        <p:spPr>
          <a:xfrm>
            <a:off x="321700" y="1891600"/>
            <a:ext cx="2481000" cy="150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-US" sz="2800">
                <a:solidFill>
                  <a:schemeClr val="dk1"/>
                </a:solidFill>
              </a:rPr>
              <a:t>Establecer expectativas claras.</a:t>
            </a:r>
          </a:p>
        </p:txBody>
      </p:sp>
      <p:sp>
        <p:nvSpPr>
          <p:cNvPr id="391" name="Shape 391"/>
          <p:cNvSpPr txBox="1"/>
          <p:nvPr/>
        </p:nvSpPr>
        <p:spPr>
          <a:xfrm>
            <a:off x="5849549" y="1891600"/>
            <a:ext cx="3317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-US" sz="2800">
                <a:solidFill>
                  <a:schemeClr val="dk1"/>
                </a:solidFill>
              </a:rPr>
              <a:t>Crear derechos y responsabilidades.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2800">
              <a:solidFill>
                <a:srgbClr val="595959"/>
              </a:solidFill>
            </a:endParaRPr>
          </a:p>
        </p:txBody>
      </p:sp>
      <p:sp>
        <p:nvSpPr>
          <p:cNvPr id="392" name="Shape 392"/>
          <p:cNvSpPr/>
          <p:nvPr/>
        </p:nvSpPr>
        <p:spPr>
          <a:xfrm>
            <a:off x="444712" y="1571459"/>
            <a:ext cx="292503" cy="284557"/>
          </a:xfrm>
          <a:prstGeom prst="roundRect">
            <a:avLst>
              <a:gd fmla="val 50000" name="adj"/>
            </a:avLst>
          </a:prstGeom>
          <a:solidFill>
            <a:srgbClr val="B9675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393" name="Shape 393"/>
          <p:cNvSpPr/>
          <p:nvPr/>
        </p:nvSpPr>
        <p:spPr>
          <a:xfrm>
            <a:off x="3276599" y="1544241"/>
            <a:ext cx="292503" cy="284557"/>
          </a:xfrm>
          <a:prstGeom prst="roundRect">
            <a:avLst>
              <a:gd fmla="val 50000" name="adj"/>
            </a:avLst>
          </a:prstGeom>
          <a:solidFill>
            <a:srgbClr val="B9675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sp>
        <p:nvSpPr>
          <p:cNvPr id="394" name="Shape 394"/>
          <p:cNvSpPr/>
          <p:nvPr/>
        </p:nvSpPr>
        <p:spPr>
          <a:xfrm>
            <a:off x="5943600" y="1544241"/>
            <a:ext cx="292503" cy="284557"/>
          </a:xfrm>
          <a:prstGeom prst="roundRect">
            <a:avLst>
              <a:gd fmla="val 50000" name="adj"/>
            </a:avLst>
          </a:prstGeom>
          <a:solidFill>
            <a:srgbClr val="B9675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pic>
        <p:nvPicPr>
          <p:cNvPr descr="C:\Users\Joe\Desktop\Characters 2015-09\person11.png" id="395" name="Shape 3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1231" y="244302"/>
            <a:ext cx="943428" cy="104134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6" name="Shape 396"/>
          <p:cNvGrpSpPr/>
          <p:nvPr/>
        </p:nvGrpSpPr>
        <p:grpSpPr>
          <a:xfrm>
            <a:off x="4191001" y="2895600"/>
            <a:ext cx="685799" cy="791933"/>
            <a:chOff x="990599" y="3241220"/>
            <a:chExt cx="457200" cy="598713"/>
          </a:xfrm>
        </p:grpSpPr>
        <p:sp>
          <p:nvSpPr>
            <p:cNvPr id="397" name="Shape 397"/>
            <p:cNvSpPr/>
            <p:nvPr/>
          </p:nvSpPr>
          <p:spPr>
            <a:xfrm>
              <a:off x="990599" y="3382733"/>
              <a:ext cx="457200" cy="457200"/>
            </a:xfrm>
            <a:prstGeom prst="ellipse">
              <a:avLst/>
            </a:prstGeom>
            <a:solidFill>
              <a:srgbClr val="DDD9C3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98" name="Shape 398"/>
            <p:cNvGrpSpPr/>
            <p:nvPr/>
          </p:nvGrpSpPr>
          <p:grpSpPr>
            <a:xfrm>
              <a:off x="1072893" y="3241220"/>
              <a:ext cx="298706" cy="598713"/>
              <a:chOff x="6969578" y="1925380"/>
              <a:chExt cx="298706" cy="598713"/>
            </a:xfrm>
          </p:grpSpPr>
          <p:sp>
            <p:nvSpPr>
              <p:cNvPr id="399" name="Shape 399"/>
              <p:cNvSpPr/>
              <p:nvPr/>
            </p:nvSpPr>
            <p:spPr>
              <a:xfrm>
                <a:off x="6969578" y="1925380"/>
                <a:ext cx="146305" cy="446313"/>
              </a:xfrm>
              <a:prstGeom prst="triangle">
                <a:avLst>
                  <a:gd fmla="val 50000" name="adj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0" name="Shape 400"/>
              <p:cNvSpPr/>
              <p:nvPr/>
            </p:nvSpPr>
            <p:spPr>
              <a:xfrm>
                <a:off x="7115885" y="2004300"/>
                <a:ext cx="152399" cy="367393"/>
              </a:xfrm>
              <a:prstGeom prst="triangle">
                <a:avLst>
                  <a:gd fmla="val 50000" name="adj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401" name="Shape 401"/>
              <p:cNvCxnSpPr>
                <a:endCxn id="399" idx="3"/>
              </p:cNvCxnSpPr>
              <p:nvPr/>
            </p:nvCxnSpPr>
            <p:spPr>
              <a:xfrm rot="10800000">
                <a:off x="7042731" y="2371694"/>
                <a:ext cx="0" cy="152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accent3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02" name="Shape 402"/>
              <p:cNvCxnSpPr/>
              <p:nvPr/>
            </p:nvCxnSpPr>
            <p:spPr>
              <a:xfrm flipH="1" rot="10800000">
                <a:off x="7198178" y="2306378"/>
                <a:ext cx="0" cy="217714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accent3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403" name="Shape 403"/>
          <p:cNvGrpSpPr/>
          <p:nvPr/>
        </p:nvGrpSpPr>
        <p:grpSpPr>
          <a:xfrm>
            <a:off x="3521892" y="3746235"/>
            <a:ext cx="1964507" cy="1425258"/>
            <a:chOff x="3581400" y="1981200"/>
            <a:chExt cx="1964507" cy="1425258"/>
          </a:xfrm>
        </p:grpSpPr>
        <p:pic>
          <p:nvPicPr>
            <p:cNvPr descr="C:\Users\Joe\Desktop\Characters 2015-09\person10.png" id="404" name="Shape 40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22450" y="1981200"/>
              <a:ext cx="875759" cy="9666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Joe\Desktop\Characters 2015-09\person04.png" id="405" name="Shape 40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900883" y="1981200"/>
              <a:ext cx="875759" cy="9666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Joe\Desktop\Characters 2015-09\person01.png" id="406" name="Shape 40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670148" y="2439800"/>
              <a:ext cx="875759" cy="9666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Joe\Desktop\Characters 2015-09\person07.png" id="407" name="Shape 407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3581400" y="2407178"/>
              <a:ext cx="875759" cy="96665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08" name="Shape 408"/>
          <p:cNvGrpSpPr/>
          <p:nvPr/>
        </p:nvGrpSpPr>
        <p:grpSpPr>
          <a:xfrm flipH="1" rot="10800000">
            <a:off x="3048000" y="5181600"/>
            <a:ext cx="4002900" cy="1682767"/>
            <a:chOff x="4032450" y="874419"/>
            <a:chExt cx="4002900" cy="1712024"/>
          </a:xfrm>
        </p:grpSpPr>
        <p:sp>
          <p:nvSpPr>
            <p:cNvPr id="409" name="Shape 409"/>
            <p:cNvSpPr txBox="1"/>
            <p:nvPr/>
          </p:nvSpPr>
          <p:spPr>
            <a:xfrm flipH="1" rot="10800000">
              <a:off x="4032450" y="874419"/>
              <a:ext cx="4002900" cy="145020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rgbClr val="CDB053"/>
              </a:solidFill>
              <a:prstDash val="dash"/>
              <a:round/>
              <a:headEnd len="med" w="med" type="none"/>
              <a:tailEnd len="med" w="med" type="none"/>
            </a:ln>
          </p:spPr>
          <p:txBody>
            <a:bodyPr anchorCtr="0" anchor="t" bIns="91425" lIns="182875" rIns="182875" tIns="91425">
              <a:noAutofit/>
            </a:bodyPr>
            <a:lstStyle/>
            <a:p>
              <a:pPr lvl="0" rtl="0">
                <a:spcBef>
                  <a:spcPts val="0"/>
                </a:spcBef>
                <a:buClr>
                  <a:schemeClr val="dk1"/>
                </a:buClr>
                <a:buSzPct val="39285"/>
                <a:buFont typeface="Arial"/>
                <a:buNone/>
              </a:pPr>
              <a:r>
                <a:rPr lang="en-US" sz="2800">
                  <a:solidFill>
                    <a:schemeClr val="dk1"/>
                  </a:solidFill>
                </a:rPr>
                <a:t>¿Cómo podemos todos involucrarnos y contribuir?</a:t>
              </a:r>
            </a:p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2800">
                <a:solidFill>
                  <a:srgbClr val="595959"/>
                </a:solidFill>
              </a:endParaRPr>
            </a:p>
          </p:txBody>
        </p:sp>
        <p:sp>
          <p:nvSpPr>
            <p:cNvPr id="410" name="Shape 410"/>
            <p:cNvSpPr/>
            <p:nvPr/>
          </p:nvSpPr>
          <p:spPr>
            <a:xfrm flipH="1" rot="10800000">
              <a:off x="6535158" y="2311171"/>
              <a:ext cx="316691" cy="275272"/>
            </a:xfrm>
            <a:prstGeom prst="rtTriangle">
              <a:avLst/>
            </a:prstGeom>
            <a:solidFill>
              <a:schemeClr val="lt1"/>
            </a:solidFill>
            <a:ln cap="flat" cmpd="sng" w="12700">
              <a:solidFill>
                <a:srgbClr val="CDB053"/>
              </a:solidFill>
              <a:prstDash val="dash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11" name="Shape 411"/>
            <p:cNvCxnSpPr>
              <a:stCxn id="410" idx="2"/>
              <a:endCxn id="410" idx="4"/>
            </p:cNvCxnSpPr>
            <p:nvPr/>
          </p:nvCxnSpPr>
          <p:spPr>
            <a:xfrm>
              <a:off x="6535158" y="2311171"/>
              <a:ext cx="316799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412" name="Shape 412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8" name="Shape 418"/>
          <p:cNvGrpSpPr/>
          <p:nvPr/>
        </p:nvGrpSpPr>
        <p:grpSpPr>
          <a:xfrm flipH="1">
            <a:off x="2314367" y="457198"/>
            <a:ext cx="5428584" cy="615464"/>
            <a:chOff x="-3754822" y="1694226"/>
            <a:chExt cx="11856775" cy="366600"/>
          </a:xfrm>
        </p:grpSpPr>
        <p:sp>
          <p:nvSpPr>
            <p:cNvPr id="419" name="Shape 419"/>
            <p:cNvSpPr txBox="1"/>
            <p:nvPr/>
          </p:nvSpPr>
          <p:spPr>
            <a:xfrm>
              <a:off x="-3754822" y="1694226"/>
              <a:ext cx="11134500" cy="36660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t" bIns="91425" lIns="182875" rIns="182875" tIns="91425">
              <a:noAutofit/>
            </a:bodyPr>
            <a:lstStyle/>
            <a:p>
              <a:pPr lvl="0" rtl="0">
                <a:spcBef>
                  <a:spcPts val="0"/>
                </a:spcBef>
                <a:buClr>
                  <a:schemeClr val="dk1"/>
                </a:buClr>
                <a:buSzPct val="39285"/>
                <a:buFont typeface="Arial"/>
                <a:buNone/>
              </a:pPr>
              <a:r>
                <a:rPr lang="en-US" sz="2800">
                  <a:solidFill>
                    <a:schemeClr val="dk1"/>
                  </a:solidFill>
                </a:rPr>
                <a:t>Aprender a delegar trabajo </a:t>
              </a:r>
            </a:p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2800">
                <a:solidFill>
                  <a:srgbClr val="595959"/>
                </a:solidFill>
              </a:endParaRPr>
            </a:p>
          </p:txBody>
        </p:sp>
        <p:sp>
          <p:nvSpPr>
            <p:cNvPr id="420" name="Shape 420"/>
            <p:cNvSpPr/>
            <p:nvPr/>
          </p:nvSpPr>
          <p:spPr>
            <a:xfrm>
              <a:off x="7379813" y="1830391"/>
              <a:ext cx="722139" cy="181554"/>
            </a:xfrm>
            <a:prstGeom prst="rtTriangle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1" name="Shape 421"/>
          <p:cNvSpPr txBox="1"/>
          <p:nvPr/>
        </p:nvSpPr>
        <p:spPr>
          <a:xfrm>
            <a:off x="3124200" y="1865292"/>
            <a:ext cx="2590800" cy="954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-US" sz="2800">
                <a:solidFill>
                  <a:schemeClr val="dk1"/>
                </a:solidFill>
              </a:rPr>
              <a:t>Asignar tareas reales a toda persona</a:t>
            </a:r>
          </a:p>
        </p:txBody>
      </p:sp>
      <p:sp>
        <p:nvSpPr>
          <p:cNvPr id="422" name="Shape 422"/>
          <p:cNvSpPr txBox="1"/>
          <p:nvPr/>
        </p:nvSpPr>
        <p:spPr>
          <a:xfrm>
            <a:off x="474099" y="1891600"/>
            <a:ext cx="26289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-US" sz="2800">
                <a:solidFill>
                  <a:schemeClr val="dk1"/>
                </a:solidFill>
              </a:rPr>
              <a:t>No dejar que una persona haga todo</a:t>
            </a:r>
          </a:p>
        </p:txBody>
      </p:sp>
      <p:sp>
        <p:nvSpPr>
          <p:cNvPr id="423" name="Shape 423"/>
          <p:cNvSpPr txBox="1"/>
          <p:nvPr/>
        </p:nvSpPr>
        <p:spPr>
          <a:xfrm>
            <a:off x="5943600" y="1891605"/>
            <a:ext cx="32946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-US" sz="2800">
                <a:solidFill>
                  <a:schemeClr val="dk1"/>
                </a:solidFill>
              </a:rPr>
              <a:t>Entender que será terreno desconocido y difícil</a:t>
            </a:r>
          </a:p>
          <a:p>
            <a:pPr indent="0" lvl="0" marL="0" marR="0" rtl="0" algn="l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 sz="2800">
              <a:solidFill>
                <a:srgbClr val="595959"/>
              </a:solidFill>
            </a:endParaRPr>
          </a:p>
        </p:txBody>
      </p:sp>
      <p:sp>
        <p:nvSpPr>
          <p:cNvPr id="424" name="Shape 424"/>
          <p:cNvSpPr/>
          <p:nvPr/>
        </p:nvSpPr>
        <p:spPr>
          <a:xfrm>
            <a:off x="597112" y="1571459"/>
            <a:ext cx="292503" cy="284557"/>
          </a:xfrm>
          <a:prstGeom prst="roundRect">
            <a:avLst>
              <a:gd fmla="val 50000" name="adj"/>
            </a:avLst>
          </a:prstGeom>
          <a:solidFill>
            <a:srgbClr val="B9675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425" name="Shape 425"/>
          <p:cNvSpPr/>
          <p:nvPr/>
        </p:nvSpPr>
        <p:spPr>
          <a:xfrm>
            <a:off x="3276599" y="1544241"/>
            <a:ext cx="292503" cy="284557"/>
          </a:xfrm>
          <a:prstGeom prst="roundRect">
            <a:avLst>
              <a:gd fmla="val 50000" name="adj"/>
            </a:avLst>
          </a:prstGeom>
          <a:solidFill>
            <a:srgbClr val="B9675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sp>
        <p:nvSpPr>
          <p:cNvPr id="426" name="Shape 426"/>
          <p:cNvSpPr/>
          <p:nvPr/>
        </p:nvSpPr>
        <p:spPr>
          <a:xfrm>
            <a:off x="5961458" y="1544241"/>
            <a:ext cx="292500" cy="284700"/>
          </a:xfrm>
          <a:prstGeom prst="roundRect">
            <a:avLst>
              <a:gd fmla="val 50000" name="adj"/>
            </a:avLst>
          </a:prstGeom>
          <a:solidFill>
            <a:srgbClr val="B9675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grpSp>
        <p:nvGrpSpPr>
          <p:cNvPr id="427" name="Shape 427"/>
          <p:cNvGrpSpPr/>
          <p:nvPr/>
        </p:nvGrpSpPr>
        <p:grpSpPr>
          <a:xfrm>
            <a:off x="3238619" y="3833942"/>
            <a:ext cx="2628780" cy="1195257"/>
            <a:chOff x="2763067" y="2251977"/>
            <a:chExt cx="2628780" cy="1195257"/>
          </a:xfrm>
        </p:grpSpPr>
        <p:pic>
          <p:nvPicPr>
            <p:cNvPr descr="C:\Users\Joe\Desktop\Characters 2015-09\person10.png" id="428" name="Shape 42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906489" y="2480577"/>
              <a:ext cx="875759" cy="9666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Joe\Desktop\Characters 2015-09\person04.png" id="429" name="Shape 42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763067" y="2464527"/>
              <a:ext cx="875759" cy="9666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Joe\Desktop\Characters 2015-09\person01.png" id="430" name="Shape 43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516089" y="2328177"/>
              <a:ext cx="875759" cy="9666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Joe\Desktop\Characters 2015-09\person07.png" id="431" name="Shape 43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3334448" y="2251977"/>
              <a:ext cx="875759" cy="96665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32" name="Shape 432"/>
          <p:cNvGrpSpPr/>
          <p:nvPr/>
        </p:nvGrpSpPr>
        <p:grpSpPr>
          <a:xfrm flipH="1" rot="10800000">
            <a:off x="2645000" y="5181600"/>
            <a:ext cx="5097900" cy="1303854"/>
            <a:chOff x="3629451" y="1259919"/>
            <a:chExt cx="5097900" cy="1326524"/>
          </a:xfrm>
        </p:grpSpPr>
        <p:sp>
          <p:nvSpPr>
            <p:cNvPr id="433" name="Shape 433"/>
            <p:cNvSpPr txBox="1"/>
            <p:nvPr/>
          </p:nvSpPr>
          <p:spPr>
            <a:xfrm flipH="1" rot="10800000">
              <a:off x="3629451" y="1259919"/>
              <a:ext cx="5097900" cy="106470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rgbClr val="CDB053"/>
              </a:solidFill>
              <a:prstDash val="dash"/>
              <a:round/>
              <a:headEnd len="med" w="med" type="none"/>
              <a:tailEnd len="med" w="med" type="none"/>
            </a:ln>
          </p:spPr>
          <p:txBody>
            <a:bodyPr anchorCtr="0" anchor="t" bIns="91425" lIns="182875" rIns="182875" tIns="91425">
              <a:noAutofit/>
            </a:bodyPr>
            <a:lstStyle/>
            <a:p>
              <a:pPr lvl="0" rtl="0">
                <a:spcBef>
                  <a:spcPts val="0"/>
                </a:spcBef>
                <a:buClr>
                  <a:schemeClr val="dk1"/>
                </a:buClr>
                <a:buSzPct val="39285"/>
                <a:buFont typeface="Arial"/>
                <a:buNone/>
              </a:pPr>
              <a:r>
                <a:rPr lang="en-US" sz="2800">
                  <a:solidFill>
                    <a:schemeClr val="dk1"/>
                  </a:solidFill>
                </a:rPr>
                <a:t>¿Cómo podemos todos involucrarnos y contribuir?</a:t>
              </a:r>
            </a:p>
          </p:txBody>
        </p:sp>
        <p:sp>
          <p:nvSpPr>
            <p:cNvPr id="434" name="Shape 434"/>
            <p:cNvSpPr/>
            <p:nvPr/>
          </p:nvSpPr>
          <p:spPr>
            <a:xfrm flipH="1" rot="10800000">
              <a:off x="6535158" y="2311171"/>
              <a:ext cx="316691" cy="275272"/>
            </a:xfrm>
            <a:prstGeom prst="rtTriangle">
              <a:avLst/>
            </a:prstGeom>
            <a:solidFill>
              <a:schemeClr val="lt1"/>
            </a:solidFill>
            <a:ln cap="flat" cmpd="sng" w="12700">
              <a:solidFill>
                <a:srgbClr val="CDB053"/>
              </a:solidFill>
              <a:prstDash val="dash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35" name="Shape 435"/>
            <p:cNvCxnSpPr>
              <a:stCxn id="434" idx="2"/>
              <a:endCxn id="434" idx="4"/>
            </p:cNvCxnSpPr>
            <p:nvPr/>
          </p:nvCxnSpPr>
          <p:spPr>
            <a:xfrm>
              <a:off x="6535158" y="2311171"/>
              <a:ext cx="316799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pic>
        <p:nvPicPr>
          <p:cNvPr descr="C:\Users\Joe\Desktop\green.png" id="436" name="Shape 43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251832" y="3227103"/>
            <a:ext cx="1310767" cy="8193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Joe\Desktop\green.png" id="437" name="Shape 43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983660" y="3227102"/>
            <a:ext cx="1310767" cy="8193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Joe\Desktop\green.png" id="438" name="Shape 43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592494" y="3014553"/>
            <a:ext cx="1310700" cy="819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Joe\Desktop\green.png" id="439" name="Shape 43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861432" y="3014553"/>
            <a:ext cx="1310767" cy="8193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Joe\Desktop\Characters 2015-09\person04.png" id="440" name="Shape 44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237116" y="244302"/>
            <a:ext cx="943428" cy="1041347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Shape 441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50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500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50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50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7" name="Shape 447"/>
          <p:cNvGrpSpPr/>
          <p:nvPr/>
        </p:nvGrpSpPr>
        <p:grpSpPr>
          <a:xfrm flipH="1">
            <a:off x="2238167" y="457198"/>
            <a:ext cx="5504792" cy="615464"/>
            <a:chOff x="-3921271" y="1694226"/>
            <a:chExt cx="12023223" cy="366600"/>
          </a:xfrm>
        </p:grpSpPr>
        <p:sp>
          <p:nvSpPr>
            <p:cNvPr id="448" name="Shape 448"/>
            <p:cNvSpPr txBox="1"/>
            <p:nvPr/>
          </p:nvSpPr>
          <p:spPr>
            <a:xfrm>
              <a:off x="-3921271" y="1694226"/>
              <a:ext cx="11301000" cy="36660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t" bIns="91425" lIns="182875" rIns="182875" tIns="91425">
              <a:noAutofit/>
            </a:bodyPr>
            <a:lstStyle/>
            <a:p>
              <a:pPr lvl="0" rtl="0">
                <a:spcBef>
                  <a:spcPts val="0"/>
                </a:spcBef>
                <a:buClr>
                  <a:schemeClr val="dk1"/>
                </a:buClr>
                <a:buSzPct val="39285"/>
                <a:buFont typeface="Arial"/>
                <a:buNone/>
              </a:pPr>
              <a:r>
                <a:rPr lang="en-US" sz="2800">
                  <a:solidFill>
                    <a:schemeClr val="dk1"/>
                  </a:solidFill>
                </a:rPr>
                <a:t>Practicar la responsabilidad </a:t>
              </a:r>
            </a:p>
          </p:txBody>
        </p:sp>
        <p:sp>
          <p:nvSpPr>
            <p:cNvPr id="449" name="Shape 449"/>
            <p:cNvSpPr/>
            <p:nvPr/>
          </p:nvSpPr>
          <p:spPr>
            <a:xfrm>
              <a:off x="7379813" y="1830391"/>
              <a:ext cx="722139" cy="181554"/>
            </a:xfrm>
            <a:prstGeom prst="rtTriangle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0" name="Shape 450"/>
          <p:cNvSpPr txBox="1"/>
          <p:nvPr/>
        </p:nvSpPr>
        <p:spPr>
          <a:xfrm>
            <a:off x="3276600" y="1865292"/>
            <a:ext cx="2590800" cy="954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-US" sz="2800">
                <a:solidFill>
                  <a:schemeClr val="dk1"/>
                </a:solidFill>
              </a:rPr>
              <a:t>Monitorear el progreso</a:t>
            </a:r>
          </a:p>
        </p:txBody>
      </p:sp>
      <p:sp>
        <p:nvSpPr>
          <p:cNvPr id="451" name="Shape 451"/>
          <p:cNvSpPr txBox="1"/>
          <p:nvPr/>
        </p:nvSpPr>
        <p:spPr>
          <a:xfrm>
            <a:off x="304800" y="1891605"/>
            <a:ext cx="2802501" cy="954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-US" sz="2800">
                <a:solidFill>
                  <a:schemeClr val="dk1"/>
                </a:solidFill>
              </a:rPr>
              <a:t>Dar nombres y fechas límite a las tareas</a:t>
            </a:r>
          </a:p>
        </p:txBody>
      </p:sp>
      <p:sp>
        <p:nvSpPr>
          <p:cNvPr id="452" name="Shape 452"/>
          <p:cNvSpPr txBox="1"/>
          <p:nvPr/>
        </p:nvSpPr>
        <p:spPr>
          <a:xfrm>
            <a:off x="5638800" y="1891605"/>
            <a:ext cx="3294458" cy="954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-US" sz="2800">
                <a:solidFill>
                  <a:schemeClr val="dk1"/>
                </a:solidFill>
              </a:rPr>
              <a:t>Celebrar logros</a:t>
            </a:r>
          </a:p>
        </p:txBody>
      </p:sp>
      <p:sp>
        <p:nvSpPr>
          <p:cNvPr id="453" name="Shape 453"/>
          <p:cNvSpPr/>
          <p:nvPr/>
        </p:nvSpPr>
        <p:spPr>
          <a:xfrm>
            <a:off x="427814" y="1571459"/>
            <a:ext cx="292503" cy="284557"/>
          </a:xfrm>
          <a:prstGeom prst="roundRect">
            <a:avLst>
              <a:gd fmla="val 50000" name="adj"/>
            </a:avLst>
          </a:prstGeom>
          <a:solidFill>
            <a:srgbClr val="B9675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454" name="Shape 454"/>
          <p:cNvSpPr/>
          <p:nvPr/>
        </p:nvSpPr>
        <p:spPr>
          <a:xfrm>
            <a:off x="3428998" y="1544241"/>
            <a:ext cx="292503" cy="284557"/>
          </a:xfrm>
          <a:prstGeom prst="roundRect">
            <a:avLst>
              <a:gd fmla="val 50000" name="adj"/>
            </a:avLst>
          </a:prstGeom>
          <a:solidFill>
            <a:srgbClr val="B9675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sp>
        <p:nvSpPr>
          <p:cNvPr id="455" name="Shape 455"/>
          <p:cNvSpPr/>
          <p:nvPr/>
        </p:nvSpPr>
        <p:spPr>
          <a:xfrm>
            <a:off x="5732858" y="1544241"/>
            <a:ext cx="292503" cy="284557"/>
          </a:xfrm>
          <a:prstGeom prst="roundRect">
            <a:avLst>
              <a:gd fmla="val 50000" name="adj"/>
            </a:avLst>
          </a:prstGeom>
          <a:solidFill>
            <a:srgbClr val="B9675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grpSp>
        <p:nvGrpSpPr>
          <p:cNvPr id="456" name="Shape 456"/>
          <p:cNvGrpSpPr/>
          <p:nvPr/>
        </p:nvGrpSpPr>
        <p:grpSpPr>
          <a:xfrm flipH="1" rot="10800000">
            <a:off x="5404542" y="5029237"/>
            <a:ext cx="3434624" cy="1303840"/>
            <a:chOff x="4987756" y="1259919"/>
            <a:chExt cx="3012299" cy="1326524"/>
          </a:xfrm>
        </p:grpSpPr>
        <p:sp>
          <p:nvSpPr>
            <p:cNvPr id="457" name="Shape 457"/>
            <p:cNvSpPr txBox="1"/>
            <p:nvPr/>
          </p:nvSpPr>
          <p:spPr>
            <a:xfrm flipH="1" rot="10800000">
              <a:off x="4987756" y="1259919"/>
              <a:ext cx="3012299" cy="106470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rgbClr val="CDB053"/>
              </a:solidFill>
              <a:prstDash val="dash"/>
              <a:round/>
              <a:headEnd len="med" w="med" type="none"/>
              <a:tailEnd len="med" w="med" type="none"/>
            </a:ln>
          </p:spPr>
          <p:txBody>
            <a:bodyPr anchorCtr="0" anchor="t" bIns="91425" lIns="182875" rIns="182875" tIns="91425">
              <a:noAutofit/>
            </a:bodyPr>
            <a:lstStyle/>
            <a:p>
              <a:pPr lvl="0" rtl="0">
                <a:spcBef>
                  <a:spcPts val="0"/>
                </a:spcBef>
                <a:buClr>
                  <a:schemeClr val="dk1"/>
                </a:buClr>
                <a:buSzPct val="39285"/>
                <a:buFont typeface="Arial"/>
                <a:buNone/>
              </a:pPr>
              <a:r>
                <a:rPr lang="en-US" sz="2800">
                  <a:solidFill>
                    <a:schemeClr val="dk1"/>
                  </a:solidFill>
                </a:rPr>
                <a:t>¿Por qué no cumplió la tarea?</a:t>
              </a:r>
            </a:p>
          </p:txBody>
        </p:sp>
        <p:sp>
          <p:nvSpPr>
            <p:cNvPr id="458" name="Shape 458"/>
            <p:cNvSpPr/>
            <p:nvPr/>
          </p:nvSpPr>
          <p:spPr>
            <a:xfrm flipH="1" rot="10800000">
              <a:off x="6423664" y="2311171"/>
              <a:ext cx="316691" cy="275272"/>
            </a:xfrm>
            <a:prstGeom prst="rtTriangle">
              <a:avLst/>
            </a:prstGeom>
            <a:solidFill>
              <a:schemeClr val="lt1"/>
            </a:solidFill>
            <a:ln cap="flat" cmpd="sng" w="12700">
              <a:solidFill>
                <a:srgbClr val="CDB053"/>
              </a:solidFill>
              <a:prstDash val="dash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59" name="Shape 459"/>
            <p:cNvCxnSpPr>
              <a:stCxn id="458" idx="2"/>
              <a:endCxn id="458" idx="4"/>
            </p:cNvCxnSpPr>
            <p:nvPr/>
          </p:nvCxnSpPr>
          <p:spPr>
            <a:xfrm>
              <a:off x="6423664" y="2311171"/>
              <a:ext cx="316800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460" name="Shape 460"/>
          <p:cNvGrpSpPr/>
          <p:nvPr/>
        </p:nvGrpSpPr>
        <p:grpSpPr>
          <a:xfrm>
            <a:off x="5715000" y="3352800"/>
            <a:ext cx="1964507" cy="1425258"/>
            <a:chOff x="3581400" y="1981200"/>
            <a:chExt cx="1964507" cy="1425258"/>
          </a:xfrm>
        </p:grpSpPr>
        <p:pic>
          <p:nvPicPr>
            <p:cNvPr descr="C:\Users\Joe\Desktop\Characters 2015-09\person10.png" id="461" name="Shape 46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422450" y="1981200"/>
              <a:ext cx="875759" cy="9666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Joe\Desktop\Characters 2015-09\person04.png" id="462" name="Shape 46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900883" y="1981200"/>
              <a:ext cx="875759" cy="9666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Joe\Desktop\Characters 2015-09\person01.png" id="463" name="Shape 46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670148" y="2439800"/>
              <a:ext cx="875759" cy="9666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Joe\Desktop\Characters 2015-09\person07.png" id="464" name="Shape 46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3581400" y="2407178"/>
              <a:ext cx="875759" cy="96665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C:\Users\Joe\Desktop\Characters 2015-09\person07.png" id="465" name="Shape 46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294740" y="317526"/>
            <a:ext cx="943428" cy="104134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66" name="Shape 466"/>
          <p:cNvGrpSpPr/>
          <p:nvPr/>
        </p:nvGrpSpPr>
        <p:grpSpPr>
          <a:xfrm>
            <a:off x="1186452" y="3173850"/>
            <a:ext cx="3789000" cy="3303000"/>
            <a:chOff x="1143014" y="3173850"/>
            <a:chExt cx="3789000" cy="3303000"/>
          </a:xfrm>
        </p:grpSpPr>
        <p:grpSp>
          <p:nvGrpSpPr>
            <p:cNvPr id="467" name="Shape 467"/>
            <p:cNvGrpSpPr/>
            <p:nvPr/>
          </p:nvGrpSpPr>
          <p:grpSpPr>
            <a:xfrm>
              <a:off x="1143014" y="3173850"/>
              <a:ext cx="3789000" cy="3303000"/>
              <a:chOff x="369647" y="3198942"/>
              <a:chExt cx="3789000" cy="3303000"/>
            </a:xfrm>
          </p:grpSpPr>
          <p:pic>
            <p:nvPicPr>
              <p:cNvPr descr="C:\Users\Joe\Desktop\blank-paper.jpg" id="468" name="Shape 468"/>
              <p:cNvPicPr preferRelativeResize="0"/>
              <p:nvPr/>
            </p:nvPicPr>
            <p:blipFill rotWithShape="1">
              <a:blip r:embed="rId8">
                <a:alphaModFix/>
              </a:blip>
              <a:srcRect b="8482" l="5976" r="8656" t="5489"/>
              <a:stretch/>
            </p:blipFill>
            <p:spPr>
              <a:xfrm>
                <a:off x="369647" y="3198942"/>
                <a:ext cx="3789000" cy="33030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69" name="Shape 469"/>
              <p:cNvSpPr txBox="1"/>
              <p:nvPr/>
            </p:nvSpPr>
            <p:spPr>
              <a:xfrm>
                <a:off x="913769" y="3492217"/>
                <a:ext cx="3244799" cy="1938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buSzPct val="25000"/>
                  <a:buNone/>
                </a:pPr>
                <a:r>
                  <a:rPr b="1" lang="en-US" sz="2000">
                    <a:solidFill>
                      <a:srgbClr val="595959"/>
                    </a:solidFill>
                    <a:latin typeface="Arial"/>
                    <a:ea typeface="Arial"/>
                    <a:cs typeface="Arial"/>
                    <a:sym typeface="Arial"/>
                  </a:rPr>
                  <a:t>Task list</a:t>
                </a:r>
              </a:p>
              <a:p>
                <a:pPr indent="0" lvl="0" marL="0" marR="0" rtl="0" algn="l">
                  <a:spcBef>
                    <a:spcPts val="0"/>
                  </a:spcBef>
                  <a:buSzPct val="25000"/>
                  <a:buNone/>
                </a:pPr>
                <a:r>
                  <a:rPr lang="en-US" sz="2000">
                    <a:solidFill>
                      <a:srgbClr val="595959"/>
                    </a:solidFill>
                    <a:latin typeface="Arial"/>
                    <a:ea typeface="Arial"/>
                    <a:cs typeface="Arial"/>
                    <a:sym typeface="Arial"/>
                  </a:rPr>
                  <a:t>X </a:t>
                </a:r>
                <a:r>
                  <a:rPr lang="en-US" sz="2000">
                    <a:solidFill>
                      <a:srgbClr val="595959"/>
                    </a:solidFill>
                  </a:rPr>
                  <a:t>hasta </a:t>
                </a:r>
                <a:r>
                  <a:rPr lang="en-US" sz="2000">
                    <a:solidFill>
                      <a:srgbClr val="595959"/>
                    </a:solidFill>
                    <a:latin typeface="Arial"/>
                    <a:ea typeface="Arial"/>
                    <a:cs typeface="Arial"/>
                    <a:sym typeface="Arial"/>
                  </a:rPr>
                  <a:t>3/31 (Joe)</a:t>
                </a:r>
              </a:p>
              <a:p>
                <a:pPr indent="0" lvl="0" marL="0" marR="0" rtl="0" algn="l">
                  <a:spcBef>
                    <a:spcPts val="0"/>
                  </a:spcBef>
                  <a:buSzPct val="25000"/>
                  <a:buNone/>
                </a:pPr>
                <a:r>
                  <a:rPr lang="en-US" sz="2000">
                    <a:solidFill>
                      <a:srgbClr val="595959"/>
                    </a:solidFill>
                    <a:latin typeface="Arial"/>
                    <a:ea typeface="Arial"/>
                    <a:cs typeface="Arial"/>
                    <a:sym typeface="Arial"/>
                  </a:rPr>
                  <a:t>Y </a:t>
                </a:r>
                <a:r>
                  <a:rPr lang="en-US" sz="2000">
                    <a:solidFill>
                      <a:srgbClr val="595959"/>
                    </a:solidFill>
                  </a:rPr>
                  <a:t>hasta </a:t>
                </a:r>
                <a:r>
                  <a:rPr lang="en-US" sz="2000">
                    <a:solidFill>
                      <a:srgbClr val="595959"/>
                    </a:solidFill>
                    <a:latin typeface="Arial"/>
                    <a:ea typeface="Arial"/>
                    <a:cs typeface="Arial"/>
                    <a:sym typeface="Arial"/>
                  </a:rPr>
                  <a:t>4/15 (Rebecca)</a:t>
                </a:r>
              </a:p>
              <a:p>
                <a:pPr indent="0" lvl="0" marL="0" marR="0" rtl="0" algn="l">
                  <a:spcBef>
                    <a:spcPts val="0"/>
                  </a:spcBef>
                  <a:buSzPct val="25000"/>
                  <a:buNone/>
                </a:pPr>
                <a:r>
                  <a:rPr lang="en-US" sz="2000">
                    <a:solidFill>
                      <a:srgbClr val="595959"/>
                    </a:solidFill>
                    <a:latin typeface="Arial"/>
                    <a:ea typeface="Arial"/>
                    <a:cs typeface="Arial"/>
                    <a:sym typeface="Arial"/>
                  </a:rPr>
                  <a:t>Z </a:t>
                </a:r>
                <a:r>
                  <a:rPr lang="en-US" sz="2000">
                    <a:solidFill>
                      <a:srgbClr val="595959"/>
                    </a:solidFill>
                  </a:rPr>
                  <a:t>hasta </a:t>
                </a:r>
                <a:r>
                  <a:rPr lang="en-US" sz="2000">
                    <a:solidFill>
                      <a:srgbClr val="595959"/>
                    </a:solidFill>
                    <a:latin typeface="Arial"/>
                    <a:ea typeface="Arial"/>
                    <a:cs typeface="Arial"/>
                    <a:sym typeface="Arial"/>
                  </a:rPr>
                  <a:t>4/21 (Vanessa)</a:t>
                </a:r>
              </a:p>
              <a:p>
                <a:pPr indent="0" lvl="0" marL="0" marR="0" rtl="0" algn="l">
                  <a:spcBef>
                    <a:spcPts val="0"/>
                  </a:spcBef>
                  <a:buNone/>
                </a:pPr>
                <a:r>
                  <a:t/>
                </a:r>
                <a:endParaRPr sz="20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l">
                  <a:spcBef>
                    <a:spcPts val="0"/>
                  </a:spcBef>
                  <a:buNone/>
                </a:pPr>
                <a:r>
                  <a:t/>
                </a:r>
                <a:endParaRPr sz="20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0" name="Shape 470"/>
            <p:cNvGrpSpPr/>
            <p:nvPr/>
          </p:nvGrpSpPr>
          <p:grpSpPr>
            <a:xfrm>
              <a:off x="1294739" y="3669496"/>
              <a:ext cx="437774" cy="1076233"/>
              <a:chOff x="6019798" y="3028016"/>
              <a:chExt cx="835933" cy="2055077"/>
            </a:xfrm>
          </p:grpSpPr>
          <p:grpSp>
            <p:nvGrpSpPr>
              <p:cNvPr id="471" name="Shape 471"/>
              <p:cNvGrpSpPr/>
              <p:nvPr/>
            </p:nvGrpSpPr>
            <p:grpSpPr>
              <a:xfrm>
                <a:off x="6195833" y="3028016"/>
                <a:ext cx="659898" cy="685012"/>
                <a:chOff x="5979648" y="1600200"/>
                <a:chExt cx="878351" cy="953488"/>
              </a:xfrm>
            </p:grpSpPr>
            <p:sp>
              <p:nvSpPr>
                <p:cNvPr id="472" name="Shape 472"/>
                <p:cNvSpPr/>
                <p:nvPr/>
              </p:nvSpPr>
              <p:spPr>
                <a:xfrm>
                  <a:off x="6057596" y="2092183"/>
                  <a:ext cx="461505" cy="461505"/>
                </a:xfrm>
                <a:prstGeom prst="rect">
                  <a:avLst/>
                </a:prstGeom>
                <a:noFill/>
                <a:ln cap="flat" cmpd="sng" w="28575">
                  <a:solidFill>
                    <a:srgbClr val="7F7F7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3" name="Shape 473"/>
                <p:cNvSpPr/>
                <p:nvPr/>
              </p:nvSpPr>
              <p:spPr>
                <a:xfrm flipH="1" rot="7863190">
                  <a:off x="5982570" y="1859692"/>
                  <a:ext cx="872507" cy="404884"/>
                </a:xfrm>
                <a:prstGeom prst="halfFrame">
                  <a:avLst>
                    <a:gd fmla="val 33333" name="adj1"/>
                    <a:gd fmla="val 26288" name="adj2"/>
                  </a:avLst>
                </a:prstGeom>
                <a:solidFill>
                  <a:srgbClr val="43ACA7"/>
                </a:solidFill>
                <a:ln>
                  <a:noFill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74" name="Shape 474"/>
              <p:cNvGrpSpPr/>
              <p:nvPr/>
            </p:nvGrpSpPr>
            <p:grpSpPr>
              <a:xfrm>
                <a:off x="6189837" y="3596548"/>
                <a:ext cx="659898" cy="685012"/>
                <a:chOff x="5979648" y="1600200"/>
                <a:chExt cx="878351" cy="953488"/>
              </a:xfrm>
            </p:grpSpPr>
            <p:sp>
              <p:nvSpPr>
                <p:cNvPr id="475" name="Shape 475"/>
                <p:cNvSpPr/>
                <p:nvPr/>
              </p:nvSpPr>
              <p:spPr>
                <a:xfrm>
                  <a:off x="6057596" y="2092183"/>
                  <a:ext cx="461505" cy="461505"/>
                </a:xfrm>
                <a:prstGeom prst="rect">
                  <a:avLst/>
                </a:prstGeom>
                <a:noFill/>
                <a:ln cap="flat" cmpd="sng" w="28575">
                  <a:solidFill>
                    <a:srgbClr val="7F7F7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6" name="Shape 476"/>
                <p:cNvSpPr/>
                <p:nvPr/>
              </p:nvSpPr>
              <p:spPr>
                <a:xfrm flipH="1" rot="7863190">
                  <a:off x="5982570" y="1859692"/>
                  <a:ext cx="872507" cy="404884"/>
                </a:xfrm>
                <a:prstGeom prst="halfFrame">
                  <a:avLst>
                    <a:gd fmla="val 33333" name="adj1"/>
                    <a:gd fmla="val 26288" name="adj2"/>
                  </a:avLst>
                </a:prstGeom>
                <a:solidFill>
                  <a:srgbClr val="43ACA7"/>
                </a:solidFill>
                <a:ln>
                  <a:noFill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77" name="Shape 477"/>
              <p:cNvGrpSpPr/>
              <p:nvPr/>
            </p:nvGrpSpPr>
            <p:grpSpPr>
              <a:xfrm>
                <a:off x="6019798" y="4325799"/>
                <a:ext cx="835932" cy="757293"/>
                <a:chOff x="6019798" y="4389662"/>
                <a:chExt cx="835932" cy="791936"/>
              </a:xfrm>
            </p:grpSpPr>
            <p:sp>
              <p:nvSpPr>
                <p:cNvPr id="478" name="Shape 478"/>
                <p:cNvSpPr/>
                <p:nvPr/>
              </p:nvSpPr>
              <p:spPr>
                <a:xfrm>
                  <a:off x="6248403" y="4606275"/>
                  <a:ext cx="346726" cy="346726"/>
                </a:xfrm>
                <a:prstGeom prst="rect">
                  <a:avLst/>
                </a:prstGeom>
                <a:noFill/>
                <a:ln cap="flat" cmpd="sng" w="28575">
                  <a:solidFill>
                    <a:srgbClr val="7F7F7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9" name="Shape 479"/>
                <p:cNvSpPr/>
                <p:nvPr/>
              </p:nvSpPr>
              <p:spPr>
                <a:xfrm>
                  <a:off x="6019798" y="4389662"/>
                  <a:ext cx="835932" cy="791936"/>
                </a:xfrm>
                <a:prstGeom prst="mathMultiply">
                  <a:avLst>
                    <a:gd fmla="val 9910" name="adj1"/>
                  </a:avLst>
                </a:prstGeom>
                <a:solidFill>
                  <a:srgbClr val="B96750"/>
                </a:solidFill>
                <a:ln>
                  <a:noFill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480" name="Shape 480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5" name="Shape 485"/>
          <p:cNvGrpSpPr/>
          <p:nvPr/>
        </p:nvGrpSpPr>
        <p:grpSpPr>
          <a:xfrm>
            <a:off x="5334000" y="2057400"/>
            <a:ext cx="2666999" cy="2666999"/>
            <a:chOff x="5232345" y="3048000"/>
            <a:chExt cx="2666999" cy="2666999"/>
          </a:xfrm>
        </p:grpSpPr>
        <p:sp>
          <p:nvSpPr>
            <p:cNvPr id="486" name="Shape 486"/>
            <p:cNvSpPr/>
            <p:nvPr/>
          </p:nvSpPr>
          <p:spPr>
            <a:xfrm rot="5400000">
              <a:off x="5232345" y="3048000"/>
              <a:ext cx="2666999" cy="2666999"/>
            </a:xfrm>
            <a:prstGeom prst="ellipse">
              <a:avLst/>
            </a:prstGeom>
            <a:solidFill>
              <a:srgbClr val="B96750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Shape 487"/>
            <p:cNvSpPr/>
            <p:nvPr/>
          </p:nvSpPr>
          <p:spPr>
            <a:xfrm rot="5400000">
              <a:off x="5656207" y="3467100"/>
              <a:ext cx="1862137" cy="1862137"/>
            </a:xfrm>
            <a:prstGeom prst="ellipse">
              <a:avLst/>
            </a:prstGeom>
            <a:solidFill>
              <a:srgbClr val="617A82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Shape 488"/>
            <p:cNvSpPr/>
            <p:nvPr/>
          </p:nvSpPr>
          <p:spPr>
            <a:xfrm rot="5400000">
              <a:off x="6075550" y="3848100"/>
              <a:ext cx="981074" cy="981074"/>
            </a:xfrm>
            <a:prstGeom prst="ellipse">
              <a:avLst/>
            </a:prstGeom>
            <a:solidFill>
              <a:srgbClr val="43ACA7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9" name="Shape 489"/>
          <p:cNvSpPr txBox="1"/>
          <p:nvPr/>
        </p:nvSpPr>
        <p:spPr>
          <a:xfrm>
            <a:off x="228600" y="304800"/>
            <a:ext cx="5681700" cy="23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7937" lvl="1" marL="236537" marR="0" rtl="0" algn="l">
              <a:spcBef>
                <a:spcPts val="0"/>
              </a:spcBef>
              <a:buSzPct val="25000"/>
              <a:buNone/>
            </a:pPr>
            <a:r>
              <a:rPr b="1" lang="en-US" sz="2000">
                <a:solidFill>
                  <a:srgbClr val="43ACA7"/>
                </a:solidFill>
              </a:rPr>
              <a:t>Desarrollo de la capacidad cooperativa </a:t>
            </a:r>
          </a:p>
          <a:p>
            <a:pPr indent="-350837" lvl="1" marL="5794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B053"/>
              </a:buClr>
              <a:buSzPct val="100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</a:rPr>
              <a:t>Formar un equipo con una visión compartida</a:t>
            </a:r>
          </a:p>
          <a:p>
            <a:pPr indent="-350837" lvl="1" marL="5794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B053"/>
              </a:buClr>
              <a:buSzPct val="100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</a:rPr>
              <a:t>Aclarar qué significa ser miembro</a:t>
            </a:r>
          </a:p>
          <a:p>
            <a:pPr indent="-350837" lvl="1" marL="5794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B053"/>
              </a:buClr>
              <a:buSzPct val="100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</a:rPr>
              <a:t>Aprender a delegar trabajo</a:t>
            </a:r>
          </a:p>
          <a:p>
            <a:pPr indent="-350837" lvl="1" marL="5794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B053"/>
              </a:buClr>
              <a:buSzPct val="100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</a:rPr>
              <a:t>Practicar el hacerse responsable unos a otros</a:t>
            </a:r>
          </a:p>
          <a:p>
            <a:pPr indent="-7938" lvl="1" marL="236538" marR="0" rtl="0" algn="l">
              <a:spcBef>
                <a:spcPts val="0"/>
              </a:spcBef>
              <a:buNone/>
            </a:pPr>
            <a:r>
              <a:t/>
            </a:r>
            <a:endParaRPr b="0" i="0" sz="20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90" name="Shape 490"/>
          <p:cNvCxnSpPr/>
          <p:nvPr/>
        </p:nvCxnSpPr>
        <p:spPr>
          <a:xfrm>
            <a:off x="4841775" y="2256500"/>
            <a:ext cx="1635300" cy="1091400"/>
          </a:xfrm>
          <a:prstGeom prst="straightConnector1">
            <a:avLst/>
          </a:prstGeom>
          <a:noFill/>
          <a:ln cap="flat" cmpd="sng" w="38100">
            <a:solidFill>
              <a:srgbClr val="CDB053"/>
            </a:solidFill>
            <a:prstDash val="solid"/>
            <a:round/>
            <a:headEnd len="med" w="med" type="none"/>
            <a:tailEnd len="lg" w="lg" type="stealth"/>
          </a:ln>
        </p:spPr>
      </p:cxnSp>
      <p:grpSp>
        <p:nvGrpSpPr>
          <p:cNvPr id="491" name="Shape 491"/>
          <p:cNvGrpSpPr/>
          <p:nvPr/>
        </p:nvGrpSpPr>
        <p:grpSpPr>
          <a:xfrm>
            <a:off x="2162627" y="5861446"/>
            <a:ext cx="5562600" cy="615553"/>
            <a:chOff x="2925127" y="838200"/>
            <a:chExt cx="4921028" cy="615553"/>
          </a:xfrm>
        </p:grpSpPr>
        <p:sp>
          <p:nvSpPr>
            <p:cNvPr id="492" name="Shape 492"/>
            <p:cNvSpPr/>
            <p:nvPr/>
          </p:nvSpPr>
          <p:spPr>
            <a:xfrm rot="-5400000">
              <a:off x="2924154" y="1036241"/>
              <a:ext cx="277218" cy="275272"/>
            </a:xfrm>
            <a:prstGeom prst="rtTriangle">
              <a:avLst/>
            </a:prstGeom>
            <a:solidFill>
              <a:schemeClr val="lt1"/>
            </a:solidFill>
            <a:ln cap="flat" cmpd="sng" w="12700">
              <a:solidFill>
                <a:srgbClr val="CDB053"/>
              </a:solidFill>
              <a:prstDash val="dash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Shape 493"/>
            <p:cNvSpPr txBox="1"/>
            <p:nvPr/>
          </p:nvSpPr>
          <p:spPr>
            <a:xfrm flipH="1">
              <a:off x="3200395" y="838200"/>
              <a:ext cx="4645760" cy="615553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rgbClr val="CDB053"/>
              </a:solidFill>
              <a:prstDash val="dash"/>
              <a:round/>
              <a:headEnd len="med" w="med" type="none"/>
              <a:tailEnd len="med" w="med" type="none"/>
            </a:ln>
          </p:spPr>
          <p:txBody>
            <a:bodyPr anchorCtr="0" anchor="t" bIns="91425" lIns="182875" rIns="182875" tIns="91425">
              <a:noAutofit/>
            </a:bodyPr>
            <a:lstStyle/>
            <a:p>
              <a:pPr lvl="0" rtl="0">
                <a:spcBef>
                  <a:spcPts val="0"/>
                </a:spcBef>
                <a:buClr>
                  <a:schemeClr val="dk1"/>
                </a:buClr>
                <a:buSzPct val="39285"/>
                <a:buFont typeface="Arial"/>
                <a:buNone/>
              </a:pPr>
              <a:r>
                <a:rPr lang="en-US" sz="2800">
                  <a:solidFill>
                    <a:schemeClr val="dk1"/>
                  </a:solidFill>
                </a:rPr>
                <a:t>¿Qué preguntas tiene?</a:t>
              </a:r>
            </a:p>
            <a:p>
              <a:pPr lvl="0" rtl="0">
                <a:spcBef>
                  <a:spcPts val="0"/>
                </a:spcBef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cxnSp>
          <p:nvCxnSpPr>
            <p:cNvPr id="494" name="Shape 494"/>
            <p:cNvCxnSpPr>
              <a:stCxn id="492" idx="2"/>
              <a:endCxn id="492" idx="4"/>
            </p:cNvCxnSpPr>
            <p:nvPr/>
          </p:nvCxnSpPr>
          <p:spPr>
            <a:xfrm rot="10800000">
              <a:off x="3200399" y="1035287"/>
              <a:ext cx="0" cy="277200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pic>
        <p:nvPicPr>
          <p:cNvPr descr="C:\Users\Joe\Desktop\Characters 2015-09\person02.png" id="495" name="Shape 4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3000" y="5562600"/>
            <a:ext cx="943428" cy="1041347"/>
          </a:xfrm>
          <a:prstGeom prst="rect">
            <a:avLst/>
          </a:prstGeom>
          <a:noFill/>
          <a:ln>
            <a:noFill/>
          </a:ln>
        </p:spPr>
      </p:pic>
      <p:sp>
        <p:nvSpPr>
          <p:cNvPr id="496" name="Shape 496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2" name="Shape 502"/>
          <p:cNvGrpSpPr/>
          <p:nvPr/>
        </p:nvGrpSpPr>
        <p:grpSpPr>
          <a:xfrm flipH="1">
            <a:off x="1447799" y="457198"/>
            <a:ext cx="7569867" cy="1397133"/>
            <a:chOff x="-8431680" y="1694226"/>
            <a:chExt cx="16533632" cy="832200"/>
          </a:xfrm>
        </p:grpSpPr>
        <p:sp>
          <p:nvSpPr>
            <p:cNvPr id="503" name="Shape 503"/>
            <p:cNvSpPr txBox="1"/>
            <p:nvPr/>
          </p:nvSpPr>
          <p:spPr>
            <a:xfrm>
              <a:off x="-8431680" y="1694226"/>
              <a:ext cx="15811500" cy="83220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t" bIns="91425" lIns="182875" rIns="182875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b="1" lang="en-US" sz="2800">
                  <a:solidFill>
                    <a:srgbClr val="617A82"/>
                  </a:solidFill>
                </a:rPr>
                <a:t>El trabajo de desarrollar el negocio</a:t>
              </a:r>
              <a:r>
                <a:rPr lang="en-US" sz="12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2800">
                  <a:solidFill>
                    <a:srgbClr val="595959"/>
                  </a:solidFill>
                </a:rPr>
                <a:t>hace que la cooperativa sea financieramente viable</a:t>
              </a:r>
              <a:r>
                <a:rPr lang="en-US" sz="12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</a:p>
          </p:txBody>
        </p:sp>
        <p:sp>
          <p:nvSpPr>
            <p:cNvPr id="504" name="Shape 504"/>
            <p:cNvSpPr/>
            <p:nvPr/>
          </p:nvSpPr>
          <p:spPr>
            <a:xfrm>
              <a:off x="7379813" y="1893369"/>
              <a:ext cx="722139" cy="181554"/>
            </a:xfrm>
            <a:prstGeom prst="rtTriangle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5" name="Shape 505"/>
          <p:cNvGrpSpPr/>
          <p:nvPr/>
        </p:nvGrpSpPr>
        <p:grpSpPr>
          <a:xfrm>
            <a:off x="1826947" y="2068962"/>
            <a:ext cx="6763939" cy="842999"/>
            <a:chOff x="2925127" y="838200"/>
            <a:chExt cx="6705600" cy="615553"/>
          </a:xfrm>
        </p:grpSpPr>
        <p:sp>
          <p:nvSpPr>
            <p:cNvPr id="506" name="Shape 506"/>
            <p:cNvSpPr/>
            <p:nvPr/>
          </p:nvSpPr>
          <p:spPr>
            <a:xfrm rot="-5400000">
              <a:off x="2924154" y="1036241"/>
              <a:ext cx="277218" cy="275272"/>
            </a:xfrm>
            <a:prstGeom prst="rtTriangle">
              <a:avLst/>
            </a:prstGeom>
            <a:solidFill>
              <a:schemeClr val="lt1"/>
            </a:solidFill>
            <a:ln cap="flat" cmpd="sng" w="12700">
              <a:solidFill>
                <a:srgbClr val="CDB053"/>
              </a:solidFill>
              <a:prstDash val="dash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Shape 507"/>
            <p:cNvSpPr txBox="1"/>
            <p:nvPr/>
          </p:nvSpPr>
          <p:spPr>
            <a:xfrm flipH="1">
              <a:off x="3200398" y="838200"/>
              <a:ext cx="6430330" cy="615553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rgbClr val="CDB053"/>
              </a:solidFill>
              <a:prstDash val="dash"/>
              <a:round/>
              <a:headEnd len="med" w="med" type="none"/>
              <a:tailEnd len="med" w="med" type="none"/>
            </a:ln>
          </p:spPr>
          <p:txBody>
            <a:bodyPr anchorCtr="0" anchor="t" bIns="91425" lIns="182875" rIns="182875" tIns="91425">
              <a:noAutofit/>
            </a:bodyPr>
            <a:lstStyle/>
            <a:p>
              <a:pPr lvl="0" rtl="0">
                <a:spcBef>
                  <a:spcPts val="0"/>
                </a:spcBef>
                <a:buClr>
                  <a:schemeClr val="dk1"/>
                </a:buClr>
                <a:buSzPct val="39285"/>
                <a:buFont typeface="Arial"/>
                <a:buNone/>
              </a:pPr>
              <a:r>
                <a:rPr lang="en-US" sz="2800">
                  <a:solidFill>
                    <a:schemeClr val="dk1"/>
                  </a:solidFill>
                </a:rPr>
                <a:t>¿Cómo creamos valor para nuestra clientela?</a:t>
              </a:r>
            </a:p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2800">
                <a:solidFill>
                  <a:srgbClr val="595959"/>
                </a:solidFill>
              </a:endParaRPr>
            </a:p>
          </p:txBody>
        </p:sp>
        <p:cxnSp>
          <p:nvCxnSpPr>
            <p:cNvPr id="508" name="Shape 508"/>
            <p:cNvCxnSpPr>
              <a:stCxn id="506" idx="2"/>
              <a:endCxn id="506" idx="4"/>
            </p:cNvCxnSpPr>
            <p:nvPr/>
          </p:nvCxnSpPr>
          <p:spPr>
            <a:xfrm rot="10800000">
              <a:off x="3200399" y="1035287"/>
              <a:ext cx="0" cy="277200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509" name="Shape 509"/>
          <p:cNvGrpSpPr/>
          <p:nvPr/>
        </p:nvGrpSpPr>
        <p:grpSpPr>
          <a:xfrm>
            <a:off x="1828799" y="3118250"/>
            <a:ext cx="6763625" cy="615600"/>
            <a:chOff x="2925127" y="838202"/>
            <a:chExt cx="6763625" cy="615600"/>
          </a:xfrm>
        </p:grpSpPr>
        <p:sp>
          <p:nvSpPr>
            <p:cNvPr id="510" name="Shape 510"/>
            <p:cNvSpPr/>
            <p:nvPr/>
          </p:nvSpPr>
          <p:spPr>
            <a:xfrm rot="-5400000">
              <a:off x="2924154" y="1036241"/>
              <a:ext cx="277218" cy="275272"/>
            </a:xfrm>
            <a:prstGeom prst="rtTriangle">
              <a:avLst/>
            </a:prstGeom>
            <a:solidFill>
              <a:schemeClr val="lt1"/>
            </a:solidFill>
            <a:ln cap="flat" cmpd="sng" w="12700">
              <a:solidFill>
                <a:srgbClr val="CDB053"/>
              </a:solidFill>
              <a:prstDash val="dash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Shape 511"/>
            <p:cNvSpPr txBox="1"/>
            <p:nvPr/>
          </p:nvSpPr>
          <p:spPr>
            <a:xfrm flipH="1">
              <a:off x="3200652" y="838202"/>
              <a:ext cx="6488100" cy="61560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rgbClr val="CDB053"/>
              </a:solidFill>
              <a:prstDash val="dash"/>
              <a:round/>
              <a:headEnd len="med" w="med" type="none"/>
              <a:tailEnd len="med" w="med" type="none"/>
            </a:ln>
          </p:spPr>
          <p:txBody>
            <a:bodyPr anchorCtr="0" anchor="t" bIns="91425" lIns="182875" rIns="182875" tIns="91425">
              <a:noAutofit/>
            </a:bodyPr>
            <a:lstStyle/>
            <a:p>
              <a:pPr lvl="0" rtl="0">
                <a:spcBef>
                  <a:spcPts val="0"/>
                </a:spcBef>
                <a:buClr>
                  <a:schemeClr val="dk1"/>
                </a:buClr>
                <a:buSzPct val="39285"/>
                <a:buFont typeface="Arial"/>
                <a:buNone/>
              </a:pPr>
              <a:r>
                <a:rPr lang="en-US" sz="2800">
                  <a:solidFill>
                    <a:schemeClr val="dk1"/>
                  </a:solidFill>
                </a:rPr>
                <a:t>¿Cuál es la forma legal adecuada?</a:t>
              </a:r>
            </a:p>
          </p:txBody>
        </p:sp>
        <p:cxnSp>
          <p:nvCxnSpPr>
            <p:cNvPr id="512" name="Shape 512"/>
            <p:cNvCxnSpPr>
              <a:stCxn id="510" idx="2"/>
              <a:endCxn id="510" idx="4"/>
            </p:cNvCxnSpPr>
            <p:nvPr/>
          </p:nvCxnSpPr>
          <p:spPr>
            <a:xfrm rot="10800000">
              <a:off x="3200399" y="1035287"/>
              <a:ext cx="0" cy="277200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513" name="Shape 513"/>
          <p:cNvGrpSpPr/>
          <p:nvPr/>
        </p:nvGrpSpPr>
        <p:grpSpPr>
          <a:xfrm>
            <a:off x="1828799" y="3956450"/>
            <a:ext cx="6763625" cy="615600"/>
            <a:chOff x="2925127" y="990602"/>
            <a:chExt cx="6763625" cy="615600"/>
          </a:xfrm>
        </p:grpSpPr>
        <p:sp>
          <p:nvSpPr>
            <p:cNvPr id="514" name="Shape 514"/>
            <p:cNvSpPr/>
            <p:nvPr/>
          </p:nvSpPr>
          <p:spPr>
            <a:xfrm rot="-5400000">
              <a:off x="2924227" y="1036187"/>
              <a:ext cx="277200" cy="275400"/>
            </a:xfrm>
            <a:prstGeom prst="rtTriangle">
              <a:avLst/>
            </a:prstGeom>
            <a:solidFill>
              <a:schemeClr val="lt1"/>
            </a:solidFill>
            <a:ln cap="flat" cmpd="sng" w="12700">
              <a:solidFill>
                <a:srgbClr val="CDB053"/>
              </a:solidFill>
              <a:prstDash val="dash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Shape 515"/>
            <p:cNvSpPr txBox="1"/>
            <p:nvPr/>
          </p:nvSpPr>
          <p:spPr>
            <a:xfrm flipH="1">
              <a:off x="3200653" y="990602"/>
              <a:ext cx="6488100" cy="61560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rgbClr val="CDB053"/>
              </a:solidFill>
              <a:prstDash val="dash"/>
              <a:round/>
              <a:headEnd len="med" w="med" type="none"/>
              <a:tailEnd len="med" w="med" type="none"/>
            </a:ln>
          </p:spPr>
          <p:txBody>
            <a:bodyPr anchorCtr="0" anchor="t" bIns="91425" lIns="182875" rIns="182875" tIns="91425">
              <a:noAutofit/>
            </a:bodyPr>
            <a:lstStyle/>
            <a:p>
              <a:pPr lvl="0" rtl="0">
                <a:spcBef>
                  <a:spcPts val="0"/>
                </a:spcBef>
                <a:buClr>
                  <a:schemeClr val="dk1"/>
                </a:buClr>
                <a:buSzPct val="39285"/>
                <a:buFont typeface="Arial"/>
                <a:buNone/>
              </a:pPr>
              <a:r>
                <a:rPr lang="en-US" sz="2800">
                  <a:solidFill>
                    <a:schemeClr val="dk1"/>
                  </a:solidFill>
                </a:rPr>
                <a:t>¿Cómo recaudamos capital inicial?</a:t>
              </a:r>
            </a:p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2800">
                <a:solidFill>
                  <a:srgbClr val="595959"/>
                </a:solidFill>
              </a:endParaRPr>
            </a:p>
          </p:txBody>
        </p:sp>
        <p:cxnSp>
          <p:nvCxnSpPr>
            <p:cNvPr id="516" name="Shape 516"/>
            <p:cNvCxnSpPr>
              <a:stCxn id="514" idx="2"/>
              <a:endCxn id="514" idx="4"/>
            </p:cNvCxnSpPr>
            <p:nvPr/>
          </p:nvCxnSpPr>
          <p:spPr>
            <a:xfrm rot="10800000">
              <a:off x="3200527" y="1035287"/>
              <a:ext cx="0" cy="277200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517" name="Shape 517"/>
          <p:cNvGrpSpPr/>
          <p:nvPr/>
        </p:nvGrpSpPr>
        <p:grpSpPr>
          <a:xfrm>
            <a:off x="1828799" y="4870846"/>
            <a:ext cx="6096000" cy="615600"/>
            <a:chOff x="2925127" y="838200"/>
            <a:chExt cx="6096000" cy="615600"/>
          </a:xfrm>
        </p:grpSpPr>
        <p:sp>
          <p:nvSpPr>
            <p:cNvPr id="518" name="Shape 518"/>
            <p:cNvSpPr/>
            <p:nvPr/>
          </p:nvSpPr>
          <p:spPr>
            <a:xfrm rot="-5400000">
              <a:off x="2924154" y="1036241"/>
              <a:ext cx="277218" cy="275272"/>
            </a:xfrm>
            <a:prstGeom prst="rtTriangle">
              <a:avLst/>
            </a:prstGeom>
            <a:solidFill>
              <a:schemeClr val="lt1"/>
            </a:solidFill>
            <a:ln cap="flat" cmpd="sng" w="12700">
              <a:solidFill>
                <a:srgbClr val="CDB053"/>
              </a:solidFill>
              <a:prstDash val="dash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" name="Shape 519"/>
            <p:cNvSpPr txBox="1"/>
            <p:nvPr/>
          </p:nvSpPr>
          <p:spPr>
            <a:xfrm flipH="1">
              <a:off x="3200528" y="838200"/>
              <a:ext cx="5820600" cy="61560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rgbClr val="CDB053"/>
              </a:solidFill>
              <a:prstDash val="dash"/>
              <a:round/>
              <a:headEnd len="med" w="med" type="none"/>
              <a:tailEnd len="med" w="med" type="none"/>
            </a:ln>
          </p:spPr>
          <p:txBody>
            <a:bodyPr anchorCtr="0" anchor="t" bIns="91425" lIns="182875" rIns="182875" tIns="91425">
              <a:noAutofit/>
            </a:bodyPr>
            <a:lstStyle/>
            <a:p>
              <a:pPr lvl="0" rtl="0">
                <a:spcBef>
                  <a:spcPts val="0"/>
                </a:spcBef>
                <a:buClr>
                  <a:schemeClr val="dk1"/>
                </a:buClr>
                <a:buSzPct val="39285"/>
                <a:buFont typeface="Arial"/>
                <a:buNone/>
              </a:pPr>
              <a:r>
                <a:rPr lang="en-US" sz="2800">
                  <a:solidFill>
                    <a:schemeClr val="dk1"/>
                  </a:solidFill>
                </a:rPr>
                <a:t>¿Cómo se ve la administración?</a:t>
              </a:r>
            </a:p>
            <a:p>
              <a:pPr lvl="0" rtl="0">
                <a:spcBef>
                  <a:spcPts val="0"/>
                </a:spcBef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2800">
                <a:solidFill>
                  <a:srgbClr val="595959"/>
                </a:solidFill>
              </a:endParaRPr>
            </a:p>
          </p:txBody>
        </p:sp>
        <p:cxnSp>
          <p:nvCxnSpPr>
            <p:cNvPr id="520" name="Shape 520"/>
            <p:cNvCxnSpPr>
              <a:stCxn id="518" idx="2"/>
              <a:endCxn id="518" idx="4"/>
            </p:cNvCxnSpPr>
            <p:nvPr/>
          </p:nvCxnSpPr>
          <p:spPr>
            <a:xfrm rot="10800000">
              <a:off x="3200399" y="1035287"/>
              <a:ext cx="0" cy="277200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pic>
        <p:nvPicPr>
          <p:cNvPr descr="C:\Users\Joe\Desktop\Characters 2015-09\person01.png" id="521" name="Shape 5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0029" y="487666"/>
            <a:ext cx="943428" cy="10413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Joe\Desktop\Characters 2015-09\person05.png" id="522" name="Shape 5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7291" y="2108974"/>
            <a:ext cx="752400" cy="830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Joe\Desktop\Characters 2015-09\person12.png" id="523" name="Shape 5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82541" y="3815433"/>
            <a:ext cx="752400" cy="830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Joe\Desktop\Characters 2015-09\person16.png" id="524" name="Shape 5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00180" y="2965847"/>
            <a:ext cx="752400" cy="830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Joe\Desktop\Characters 2015-09\person15.png" id="525" name="Shape 52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82541" y="4867442"/>
            <a:ext cx="752400" cy="830700"/>
          </a:xfrm>
          <a:prstGeom prst="rect">
            <a:avLst/>
          </a:prstGeom>
          <a:noFill/>
          <a:ln>
            <a:noFill/>
          </a:ln>
        </p:spPr>
      </p:pic>
      <p:sp>
        <p:nvSpPr>
          <p:cNvPr id="526" name="Shape 526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" name="Shape 532"/>
          <p:cNvGrpSpPr/>
          <p:nvPr/>
        </p:nvGrpSpPr>
        <p:grpSpPr>
          <a:xfrm flipH="1">
            <a:off x="907674" y="2092325"/>
            <a:ext cx="6385845" cy="2842500"/>
            <a:chOff x="2877050" y="-401617"/>
            <a:chExt cx="5526000" cy="2842500"/>
          </a:xfrm>
        </p:grpSpPr>
        <p:sp>
          <p:nvSpPr>
            <p:cNvPr id="533" name="Shape 533"/>
            <p:cNvSpPr/>
            <p:nvPr/>
          </p:nvSpPr>
          <p:spPr>
            <a:xfrm rot="-5400000">
              <a:off x="2924227" y="2162099"/>
              <a:ext cx="277200" cy="275400"/>
            </a:xfrm>
            <a:prstGeom prst="rtTriangle">
              <a:avLst/>
            </a:prstGeom>
            <a:solidFill>
              <a:schemeClr val="lt1"/>
            </a:solidFill>
            <a:ln cap="flat" cmpd="sng" w="12700">
              <a:solidFill>
                <a:srgbClr val="CDB053"/>
              </a:solidFill>
              <a:prstDash val="dash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" name="Shape 534"/>
            <p:cNvSpPr txBox="1"/>
            <p:nvPr/>
          </p:nvSpPr>
          <p:spPr>
            <a:xfrm flipH="1">
              <a:off x="2877050" y="-401617"/>
              <a:ext cx="5526000" cy="284250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rgbClr val="CDB053"/>
              </a:solidFill>
              <a:prstDash val="dash"/>
              <a:round/>
              <a:headEnd len="med" w="med" type="none"/>
              <a:tailEnd len="med" w="med" type="none"/>
            </a:ln>
          </p:spPr>
          <p:txBody>
            <a:bodyPr anchorCtr="0" anchor="t" bIns="91425" lIns="182875" rIns="182875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cxnSp>
          <p:nvCxnSpPr>
            <p:cNvPr id="535" name="Shape 535"/>
            <p:cNvCxnSpPr>
              <a:stCxn id="533" idx="2"/>
              <a:endCxn id="533" idx="4"/>
            </p:cNvCxnSpPr>
            <p:nvPr/>
          </p:nvCxnSpPr>
          <p:spPr>
            <a:xfrm rot="10800000">
              <a:off x="3200527" y="2161199"/>
              <a:ext cx="0" cy="277200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536" name="Shape 536"/>
          <p:cNvGrpSpPr/>
          <p:nvPr/>
        </p:nvGrpSpPr>
        <p:grpSpPr>
          <a:xfrm flipH="1">
            <a:off x="2358616" y="603569"/>
            <a:ext cx="5493761" cy="615537"/>
            <a:chOff x="-3898401" y="1781457"/>
            <a:chExt cx="12000353" cy="366653"/>
          </a:xfrm>
        </p:grpSpPr>
        <p:sp>
          <p:nvSpPr>
            <p:cNvPr id="537" name="Shape 537"/>
            <p:cNvSpPr txBox="1"/>
            <p:nvPr/>
          </p:nvSpPr>
          <p:spPr>
            <a:xfrm>
              <a:off x="-3898401" y="1781457"/>
              <a:ext cx="11278216" cy="366653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t" bIns="91425" lIns="182875" rIns="182875" tIns="91425">
              <a:noAutofit/>
            </a:bodyPr>
            <a:lstStyle/>
            <a:p>
              <a:pPr lvl="0" rtl="0">
                <a:spcBef>
                  <a:spcPts val="0"/>
                </a:spcBef>
                <a:buClr>
                  <a:schemeClr val="dk1"/>
                </a:buClr>
                <a:buSzPct val="39285"/>
                <a:buFont typeface="Arial"/>
                <a:buNone/>
              </a:pPr>
              <a:r>
                <a:rPr lang="en-US" sz="2800">
                  <a:solidFill>
                    <a:schemeClr val="dk1"/>
                  </a:solidFill>
                </a:rPr>
                <a:t>Crear valor para el (otro).</a:t>
              </a:r>
            </a:p>
          </p:txBody>
        </p:sp>
        <p:sp>
          <p:nvSpPr>
            <p:cNvPr id="538" name="Shape 538"/>
            <p:cNvSpPr/>
            <p:nvPr/>
          </p:nvSpPr>
          <p:spPr>
            <a:xfrm>
              <a:off x="7379813" y="1893369"/>
              <a:ext cx="722139" cy="181554"/>
            </a:xfrm>
            <a:prstGeom prst="rtTriangle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39" name="Shape 539"/>
          <p:cNvSpPr txBox="1"/>
          <p:nvPr/>
        </p:nvSpPr>
        <p:spPr>
          <a:xfrm flipH="1">
            <a:off x="907686" y="2092312"/>
            <a:ext cx="6944700" cy="284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rIns="18287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-US" sz="2800">
                <a:solidFill>
                  <a:schemeClr val="dk1"/>
                </a:solidFill>
              </a:rPr>
              <a:t>¿Para </a:t>
            </a:r>
            <a:r>
              <a:rPr lang="en-US" sz="2800">
                <a:solidFill>
                  <a:srgbClr val="CDB053"/>
                </a:solidFill>
              </a:rPr>
              <a:t>cuáles clientes?</a:t>
            </a:r>
          </a:p>
          <a:p>
            <a:pPr indent="-698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39285"/>
              <a:buFont typeface="Arial"/>
              <a:buNone/>
            </a:pPr>
            <a:r>
              <a:rPr lang="en-US" sz="2800"/>
              <a:t>¿Quiénes están insatisfechos con</a:t>
            </a:r>
            <a:r>
              <a:rPr lang="en-US" sz="2800">
                <a:solidFill>
                  <a:srgbClr val="F79646"/>
                </a:solidFill>
              </a:rPr>
              <a:t> </a:t>
            </a:r>
            <a:r>
              <a:rPr lang="en-US" sz="2800">
                <a:solidFill>
                  <a:srgbClr val="CDB053"/>
                </a:solidFill>
              </a:rPr>
              <a:t>qué alternativa?</a:t>
            </a:r>
          </a:p>
          <a:p>
            <a:pPr indent="-698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39285"/>
              <a:buFont typeface="Arial"/>
              <a:buNone/>
            </a:pPr>
            <a:r>
              <a:rPr lang="en-US" sz="2800"/>
              <a:t>¿Nuestro producto o servicio es</a:t>
            </a:r>
            <a:r>
              <a:rPr lang="en-US" sz="2800">
                <a:solidFill>
                  <a:srgbClr val="F79646"/>
                </a:solidFill>
              </a:rPr>
              <a:t> </a:t>
            </a:r>
            <a:r>
              <a:rPr lang="en-US" sz="2800">
                <a:solidFill>
                  <a:srgbClr val="CDB053"/>
                </a:solidFill>
              </a:rPr>
              <a:t>cuál?</a:t>
            </a:r>
          </a:p>
          <a:p>
            <a:pPr indent="-698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39285"/>
              <a:buFont typeface="Arial"/>
              <a:buNone/>
            </a:pPr>
            <a:r>
              <a:rPr lang="en-US" sz="2800"/>
              <a:t>¿Esto resuelve </a:t>
            </a:r>
            <a:r>
              <a:rPr lang="en-US" sz="2800">
                <a:solidFill>
                  <a:srgbClr val="CDB053"/>
                </a:solidFill>
              </a:rPr>
              <a:t>qué problema clave?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2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2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2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2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2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Shape 540"/>
          <p:cNvSpPr/>
          <p:nvPr/>
        </p:nvSpPr>
        <p:spPr>
          <a:xfrm rot="10800000">
            <a:off x="6320735" y="5007407"/>
            <a:ext cx="439200" cy="372900"/>
          </a:xfrm>
          <a:prstGeom prst="rtTriangle">
            <a:avLst/>
          </a:prstGeom>
          <a:solidFill>
            <a:schemeClr val="lt1"/>
          </a:solidFill>
          <a:ln cap="flat" cmpd="sng" w="12700">
            <a:solidFill>
              <a:srgbClr val="617A82"/>
            </a:solidFill>
            <a:prstDash val="dash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41" name="Shape 541"/>
          <p:cNvCxnSpPr>
            <a:stCxn id="540" idx="2"/>
            <a:endCxn id="540" idx="4"/>
          </p:cNvCxnSpPr>
          <p:nvPr/>
        </p:nvCxnSpPr>
        <p:spPr>
          <a:xfrm rot="10800000">
            <a:off x="6320735" y="5007407"/>
            <a:ext cx="4392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descr="C:\Users\Joe\Desktop\Characters 2015-09\person02.png" id="542" name="Shape 5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52912" y="462291"/>
            <a:ext cx="943428" cy="10413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Joe\Desktop\Characters 2015-09\person09.png" id="543" name="Shape 5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92496" y="5294675"/>
            <a:ext cx="943428" cy="1041347"/>
          </a:xfrm>
          <a:prstGeom prst="rect">
            <a:avLst/>
          </a:prstGeom>
          <a:noFill/>
          <a:ln>
            <a:noFill/>
          </a:ln>
        </p:spPr>
      </p:pic>
      <p:sp>
        <p:nvSpPr>
          <p:cNvPr id="544" name="Shape 544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/>
        </p:nvSpPr>
        <p:spPr>
          <a:xfrm>
            <a:off x="0" y="1066800"/>
            <a:ext cx="9144000" cy="584774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>
                <a:solidFill>
                  <a:srgbClr val="595959"/>
                </a:solidFill>
              </a:rPr>
              <a:t>Propósito</a:t>
            </a: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3200">
              <a:solidFill>
                <a:srgbClr val="595959"/>
              </a:solidFill>
            </a:endParaRPr>
          </a:p>
        </p:txBody>
      </p:sp>
      <p:sp>
        <p:nvSpPr>
          <p:cNvPr id="114" name="Shape 114"/>
          <p:cNvSpPr txBox="1"/>
          <p:nvPr/>
        </p:nvSpPr>
        <p:spPr>
          <a:xfrm>
            <a:off x="1" y="3352800"/>
            <a:ext cx="9144000" cy="5847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>
                <a:solidFill>
                  <a:srgbClr val="595959"/>
                </a:solidFill>
              </a:rPr>
              <a:t>Resultado</a:t>
            </a:r>
          </a:p>
        </p:txBody>
      </p:sp>
      <p:sp>
        <p:nvSpPr>
          <p:cNvPr id="115" name="Shape 115"/>
          <p:cNvSpPr txBox="1"/>
          <p:nvPr/>
        </p:nvSpPr>
        <p:spPr>
          <a:xfrm>
            <a:off x="457200" y="1865292"/>
            <a:ext cx="8153399" cy="954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rgbClr val="CDB053"/>
              </a:buClr>
              <a:buSzPct val="100000"/>
              <a:buFont typeface="Arial"/>
              <a:buChar char="•"/>
            </a:pPr>
            <a:r>
              <a:rPr lang="en-US" sz="2800">
                <a:solidFill>
                  <a:srgbClr val="595959"/>
                </a:solidFill>
              </a:rPr>
              <a:t>Dar a las personas emprendedoras trabajadoras de cooperativas una guía del trabajo que les queda por delante </a:t>
            </a:r>
          </a:p>
        </p:txBody>
      </p:sp>
      <p:sp>
        <p:nvSpPr>
          <p:cNvPr id="116" name="Shape 116"/>
          <p:cNvSpPr txBox="1"/>
          <p:nvPr/>
        </p:nvSpPr>
        <p:spPr>
          <a:xfrm>
            <a:off x="457200" y="4212746"/>
            <a:ext cx="8153400" cy="18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B053"/>
              </a:buClr>
              <a:buSzPct val="100000"/>
              <a:buFont typeface="Arial"/>
              <a:buChar char="•"/>
            </a:pPr>
            <a:r>
              <a:rPr lang="en-US" sz="2800">
                <a:solidFill>
                  <a:srgbClr val="595959"/>
                </a:solidFill>
              </a:rPr>
              <a:t>Cada participante puede identificar sus fortalezas y las áreas en las que necesita apoyo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B053"/>
              </a:buClr>
              <a:buSzPct val="100000"/>
              <a:buFont typeface="Arial"/>
              <a:buChar char="•"/>
            </a:pPr>
            <a:r>
              <a:rPr lang="en-US" sz="2800">
                <a:solidFill>
                  <a:srgbClr val="595959"/>
                </a:solidFill>
              </a:rPr>
              <a:t>Cada participante puede identificar los siguientes pasos</a:t>
            </a:r>
          </a:p>
          <a:p>
            <a:pPr indent="-342900" lvl="0" marL="342900" marR="0" rtl="0" algn="l">
              <a:spcBef>
                <a:spcPts val="0"/>
              </a:spcBef>
              <a:buClr>
                <a:srgbClr val="CDB053"/>
              </a:buClr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Shape 117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0" name="Shape 550"/>
          <p:cNvGrpSpPr/>
          <p:nvPr/>
        </p:nvGrpSpPr>
        <p:grpSpPr>
          <a:xfrm flipH="1">
            <a:off x="2619827" y="457198"/>
            <a:ext cx="4847888" cy="615464"/>
            <a:chOff x="-2486503" y="1694226"/>
            <a:chExt cx="10588455" cy="366600"/>
          </a:xfrm>
        </p:grpSpPr>
        <p:sp>
          <p:nvSpPr>
            <p:cNvPr id="551" name="Shape 551"/>
            <p:cNvSpPr txBox="1"/>
            <p:nvPr/>
          </p:nvSpPr>
          <p:spPr>
            <a:xfrm>
              <a:off x="-2486503" y="1694226"/>
              <a:ext cx="9866400" cy="36660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t" bIns="91425" lIns="182875" rIns="182875" tIns="91425">
              <a:noAutofit/>
            </a:bodyPr>
            <a:lstStyle/>
            <a:p>
              <a:pPr lvl="0" rtl="0">
                <a:spcBef>
                  <a:spcPts val="0"/>
                </a:spcBef>
                <a:buClr>
                  <a:schemeClr val="dk1"/>
                </a:buClr>
                <a:buSzPct val="39285"/>
                <a:buFont typeface="Arial"/>
                <a:buNone/>
              </a:pPr>
              <a:r>
                <a:rPr lang="en-US" sz="2800">
                  <a:solidFill>
                    <a:schemeClr val="dk1"/>
                  </a:solidFill>
                </a:rPr>
                <a:t>Crear una entidad legal.</a:t>
              </a:r>
            </a:p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2800">
                <a:solidFill>
                  <a:srgbClr val="595959"/>
                </a:solidFill>
              </a:endParaRPr>
            </a:p>
          </p:txBody>
        </p:sp>
        <p:sp>
          <p:nvSpPr>
            <p:cNvPr id="552" name="Shape 552"/>
            <p:cNvSpPr/>
            <p:nvPr/>
          </p:nvSpPr>
          <p:spPr>
            <a:xfrm>
              <a:off x="7379813" y="1830391"/>
              <a:ext cx="722139" cy="181554"/>
            </a:xfrm>
            <a:prstGeom prst="rtTriangle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53" name="Shape 553"/>
          <p:cNvSpPr txBox="1"/>
          <p:nvPr/>
        </p:nvSpPr>
        <p:spPr>
          <a:xfrm>
            <a:off x="6019800" y="1922452"/>
            <a:ext cx="2971800" cy="12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-US" sz="2800">
                <a:solidFill>
                  <a:schemeClr val="dk1"/>
                </a:solidFill>
              </a:rPr>
              <a:t>Una corporación o LLC puede funcionar.</a:t>
            </a:r>
          </a:p>
        </p:txBody>
      </p:sp>
      <p:sp>
        <p:nvSpPr>
          <p:cNvPr id="554" name="Shape 554"/>
          <p:cNvSpPr txBox="1"/>
          <p:nvPr/>
        </p:nvSpPr>
        <p:spPr>
          <a:xfrm>
            <a:off x="3217525" y="1978399"/>
            <a:ext cx="2709000" cy="12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-US" sz="2800">
                <a:solidFill>
                  <a:schemeClr val="dk1"/>
                </a:solidFill>
              </a:rPr>
              <a:t>Hablar con un abogado. Varía entre estados.</a:t>
            </a:r>
          </a:p>
        </p:txBody>
      </p:sp>
      <p:sp>
        <p:nvSpPr>
          <p:cNvPr id="555" name="Shape 555"/>
          <p:cNvSpPr txBox="1"/>
          <p:nvPr/>
        </p:nvSpPr>
        <p:spPr>
          <a:xfrm>
            <a:off x="247649" y="1978400"/>
            <a:ext cx="3028200" cy="12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-US" sz="2800">
                <a:solidFill>
                  <a:schemeClr val="dk1"/>
                </a:solidFill>
              </a:rPr>
              <a:t>Primero contestar las preguntas clave.</a:t>
            </a:r>
          </a:p>
        </p:txBody>
      </p:sp>
      <p:sp>
        <p:nvSpPr>
          <p:cNvPr id="556" name="Shape 556"/>
          <p:cNvSpPr/>
          <p:nvPr/>
        </p:nvSpPr>
        <p:spPr>
          <a:xfrm>
            <a:off x="339059" y="1571459"/>
            <a:ext cx="292503" cy="284557"/>
          </a:xfrm>
          <a:prstGeom prst="roundRect">
            <a:avLst>
              <a:gd fmla="val 50000" name="adj"/>
            </a:avLst>
          </a:prstGeom>
          <a:solidFill>
            <a:srgbClr val="B9675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557" name="Shape 557"/>
          <p:cNvSpPr/>
          <p:nvPr/>
        </p:nvSpPr>
        <p:spPr>
          <a:xfrm>
            <a:off x="3562041" y="1600200"/>
            <a:ext cx="292503" cy="284557"/>
          </a:xfrm>
          <a:prstGeom prst="roundRect">
            <a:avLst>
              <a:gd fmla="val 50000" name="adj"/>
            </a:avLst>
          </a:prstGeom>
          <a:solidFill>
            <a:srgbClr val="B9675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sp>
        <p:nvSpPr>
          <p:cNvPr id="558" name="Shape 558"/>
          <p:cNvSpPr/>
          <p:nvPr/>
        </p:nvSpPr>
        <p:spPr>
          <a:xfrm>
            <a:off x="6102444" y="1544241"/>
            <a:ext cx="292503" cy="284557"/>
          </a:xfrm>
          <a:prstGeom prst="roundRect">
            <a:avLst>
              <a:gd fmla="val 50000" name="adj"/>
            </a:avLst>
          </a:prstGeom>
          <a:solidFill>
            <a:srgbClr val="B9675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pic>
        <p:nvPicPr>
          <p:cNvPr descr="C:\Users\Joe\Desktop\Characters 2015-09\person08.png" id="559" name="Shape 5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76400" y="386709"/>
            <a:ext cx="943428" cy="10413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Joe\Desktop\Characters 2015-09\person06.png" id="560" name="Shape 5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67600" y="5300175"/>
            <a:ext cx="943428" cy="104134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1" name="Shape 561"/>
          <p:cNvGrpSpPr/>
          <p:nvPr/>
        </p:nvGrpSpPr>
        <p:grpSpPr>
          <a:xfrm flipH="1">
            <a:off x="339050" y="3733800"/>
            <a:ext cx="6898913" cy="2678700"/>
            <a:chOff x="2925127" y="858857"/>
            <a:chExt cx="5969983" cy="2678700"/>
          </a:xfrm>
        </p:grpSpPr>
        <p:sp>
          <p:nvSpPr>
            <p:cNvPr id="562" name="Shape 562"/>
            <p:cNvSpPr/>
            <p:nvPr/>
          </p:nvSpPr>
          <p:spPr>
            <a:xfrm rot="-5400000">
              <a:off x="2924154" y="2162153"/>
              <a:ext cx="277218" cy="275272"/>
            </a:xfrm>
            <a:prstGeom prst="rtTriangle">
              <a:avLst/>
            </a:prstGeom>
            <a:solidFill>
              <a:schemeClr val="lt1"/>
            </a:solidFill>
            <a:ln cap="flat" cmpd="sng" w="12700">
              <a:solidFill>
                <a:srgbClr val="CDB053"/>
              </a:solidFill>
              <a:prstDash val="dash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3" name="Shape 563"/>
            <p:cNvSpPr txBox="1"/>
            <p:nvPr/>
          </p:nvSpPr>
          <p:spPr>
            <a:xfrm flipH="1">
              <a:off x="3200511" y="858857"/>
              <a:ext cx="5694600" cy="267870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rgbClr val="CDB053"/>
              </a:solidFill>
              <a:prstDash val="dash"/>
              <a:round/>
              <a:headEnd len="med" w="med" type="none"/>
              <a:tailEnd len="med" w="med" type="none"/>
            </a:ln>
          </p:spPr>
          <p:txBody>
            <a:bodyPr anchorCtr="0" anchor="t" bIns="91425" lIns="182875" rIns="182875" tIns="91425">
              <a:noAutofit/>
            </a:bodyPr>
            <a:lstStyle/>
            <a:p>
              <a:pPr lvl="0" rtl="0">
                <a:spcBef>
                  <a:spcPts val="0"/>
                </a:spcBef>
                <a:buClr>
                  <a:schemeClr val="dk1"/>
                </a:buClr>
                <a:buSzPct val="39285"/>
                <a:buFont typeface="Arial"/>
                <a:buNone/>
              </a:pPr>
              <a:r>
                <a:rPr lang="en-US" sz="2800">
                  <a:solidFill>
                    <a:schemeClr val="dk1"/>
                  </a:solidFill>
                </a:rPr>
                <a:t>¿Cómo nos convertimos en miembros?</a:t>
              </a:r>
            </a:p>
            <a:p>
              <a:pPr lvl="0" rtl="0">
                <a:spcBef>
                  <a:spcPts val="0"/>
                </a:spcBef>
                <a:buClr>
                  <a:schemeClr val="dk1"/>
                </a:buClr>
                <a:buSzPct val="39285"/>
                <a:buFont typeface="Arial"/>
                <a:buNone/>
              </a:pPr>
              <a:r>
                <a:rPr lang="en-US" sz="2800">
                  <a:solidFill>
                    <a:schemeClr val="dk1"/>
                  </a:solidFill>
                </a:rPr>
                <a:t>¿Cómo tomamos decisiones?</a:t>
              </a:r>
            </a:p>
            <a:p>
              <a:pPr lvl="0" rtl="0">
                <a:spcBef>
                  <a:spcPts val="0"/>
                </a:spcBef>
                <a:buClr>
                  <a:schemeClr val="dk1"/>
                </a:buClr>
                <a:buSzPct val="39285"/>
                <a:buFont typeface="Arial"/>
                <a:buNone/>
              </a:pPr>
              <a:r>
                <a:rPr lang="en-US" sz="2800">
                  <a:solidFill>
                    <a:schemeClr val="dk1"/>
                  </a:solidFill>
                </a:rPr>
                <a:t>¿Hay un costo de inscripción?</a:t>
              </a:r>
            </a:p>
            <a:p>
              <a:pPr lvl="0" rtl="0">
                <a:spcBef>
                  <a:spcPts val="0"/>
                </a:spcBef>
                <a:buClr>
                  <a:schemeClr val="dk1"/>
                </a:buClr>
                <a:buSzPct val="39285"/>
                <a:buFont typeface="Arial"/>
                <a:buNone/>
              </a:pPr>
              <a:r>
                <a:rPr lang="en-US" sz="2800">
                  <a:solidFill>
                    <a:schemeClr val="dk1"/>
                  </a:solidFill>
                </a:rPr>
                <a:t>¿Cómo se dividirán las ganancias?</a:t>
              </a:r>
            </a:p>
            <a:p>
              <a:pPr lvl="0" rtl="0">
                <a:spcBef>
                  <a:spcPts val="0"/>
                </a:spcBef>
                <a:buClr>
                  <a:schemeClr val="dk1"/>
                </a:buClr>
                <a:buSzPct val="39285"/>
                <a:buFont typeface="Arial"/>
                <a:buNone/>
              </a:pPr>
              <a:r>
                <a:rPr lang="en-US" sz="2800">
                  <a:solidFill>
                    <a:schemeClr val="dk1"/>
                  </a:solidFill>
                </a:rPr>
                <a:t>¿Necesitaremos inversionistas externos?</a:t>
              </a:r>
            </a:p>
            <a:p>
              <a:pPr lvl="0" rtl="0">
                <a:spcBef>
                  <a:spcPts val="0"/>
                </a:spcBef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2800">
                <a:solidFill>
                  <a:srgbClr val="595959"/>
                </a:solidFill>
              </a:endParaRPr>
            </a:p>
          </p:txBody>
        </p:sp>
        <p:cxnSp>
          <p:nvCxnSpPr>
            <p:cNvPr id="564" name="Shape 564"/>
            <p:cNvCxnSpPr>
              <a:stCxn id="562" idx="2"/>
              <a:endCxn id="562" idx="4"/>
            </p:cNvCxnSpPr>
            <p:nvPr/>
          </p:nvCxnSpPr>
          <p:spPr>
            <a:xfrm rot="10800000">
              <a:off x="3200399" y="2161199"/>
              <a:ext cx="0" cy="277200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565" name="Shape 565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1" name="Shape 571"/>
          <p:cNvGrpSpPr/>
          <p:nvPr/>
        </p:nvGrpSpPr>
        <p:grpSpPr>
          <a:xfrm flipH="1">
            <a:off x="2238167" y="457199"/>
            <a:ext cx="4577561" cy="615553"/>
            <a:chOff x="-1896071" y="1694226"/>
            <a:chExt cx="9998023" cy="366653"/>
          </a:xfrm>
        </p:grpSpPr>
        <p:sp>
          <p:nvSpPr>
            <p:cNvPr id="572" name="Shape 572"/>
            <p:cNvSpPr txBox="1"/>
            <p:nvPr/>
          </p:nvSpPr>
          <p:spPr>
            <a:xfrm>
              <a:off x="-1896071" y="1694226"/>
              <a:ext cx="9275886" cy="366653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t" bIns="91425" lIns="182875" rIns="182875" tIns="91425">
              <a:noAutofit/>
            </a:bodyPr>
            <a:lstStyle/>
            <a:p>
              <a:pPr lvl="0" rtl="0">
                <a:spcBef>
                  <a:spcPts val="0"/>
                </a:spcBef>
                <a:buClr>
                  <a:schemeClr val="dk1"/>
                </a:buClr>
                <a:buSzPct val="39285"/>
                <a:buFont typeface="Arial"/>
                <a:buNone/>
              </a:pPr>
              <a:r>
                <a:rPr lang="en-US" sz="2800">
                  <a:solidFill>
                    <a:schemeClr val="dk1"/>
                  </a:solidFill>
                </a:rPr>
                <a:t>Recaudar Capital Inicial</a:t>
              </a:r>
            </a:p>
          </p:txBody>
        </p:sp>
        <p:sp>
          <p:nvSpPr>
            <p:cNvPr id="573" name="Shape 573"/>
            <p:cNvSpPr/>
            <p:nvPr/>
          </p:nvSpPr>
          <p:spPr>
            <a:xfrm>
              <a:off x="7379813" y="1830391"/>
              <a:ext cx="722139" cy="181554"/>
            </a:xfrm>
            <a:prstGeom prst="rtTriangle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74" name="Shape 574"/>
          <p:cNvSpPr txBox="1"/>
          <p:nvPr/>
        </p:nvSpPr>
        <p:spPr>
          <a:xfrm>
            <a:off x="233600" y="1929697"/>
            <a:ext cx="25908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-US" sz="2800">
                <a:solidFill>
                  <a:schemeClr val="dk1"/>
                </a:solidFill>
              </a:rPr>
              <a:t>Prestamistas pueden ayudar a planear.</a:t>
            </a:r>
          </a:p>
        </p:txBody>
      </p:sp>
      <p:sp>
        <p:nvSpPr>
          <p:cNvPr id="575" name="Shape 575"/>
          <p:cNvSpPr txBox="1"/>
          <p:nvPr/>
        </p:nvSpPr>
        <p:spPr>
          <a:xfrm>
            <a:off x="2762250" y="1929697"/>
            <a:ext cx="33339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-US" sz="2800">
                <a:solidFill>
                  <a:schemeClr val="dk1"/>
                </a:solidFill>
              </a:rPr>
              <a:t>Considerar equidad de inversión sin voto.</a:t>
            </a:r>
          </a:p>
        </p:txBody>
      </p:sp>
      <p:sp>
        <p:nvSpPr>
          <p:cNvPr id="576" name="Shape 576"/>
          <p:cNvSpPr txBox="1"/>
          <p:nvPr/>
        </p:nvSpPr>
        <p:spPr>
          <a:xfrm>
            <a:off x="6078150" y="1891598"/>
            <a:ext cx="2989800" cy="19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-US" sz="2800">
                <a:solidFill>
                  <a:schemeClr val="dk1"/>
                </a:solidFill>
              </a:rPr>
              <a:t>No dejar que un miembro pague todo con su tarjeta.</a:t>
            </a:r>
          </a:p>
        </p:txBody>
      </p:sp>
      <p:sp>
        <p:nvSpPr>
          <p:cNvPr id="577" name="Shape 577"/>
          <p:cNvSpPr/>
          <p:nvPr/>
        </p:nvSpPr>
        <p:spPr>
          <a:xfrm>
            <a:off x="427814" y="1571459"/>
            <a:ext cx="292503" cy="284557"/>
          </a:xfrm>
          <a:prstGeom prst="roundRect">
            <a:avLst>
              <a:gd fmla="val 50000" name="adj"/>
            </a:avLst>
          </a:prstGeom>
          <a:solidFill>
            <a:srgbClr val="B9675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578" name="Shape 578"/>
          <p:cNvSpPr/>
          <p:nvPr/>
        </p:nvSpPr>
        <p:spPr>
          <a:xfrm>
            <a:off x="2907898" y="1544241"/>
            <a:ext cx="292503" cy="284557"/>
          </a:xfrm>
          <a:prstGeom prst="roundRect">
            <a:avLst>
              <a:gd fmla="val 50000" name="adj"/>
            </a:avLst>
          </a:prstGeom>
          <a:solidFill>
            <a:srgbClr val="B9675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sp>
        <p:nvSpPr>
          <p:cNvPr id="579" name="Shape 579"/>
          <p:cNvSpPr/>
          <p:nvPr/>
        </p:nvSpPr>
        <p:spPr>
          <a:xfrm>
            <a:off x="6172200" y="1549924"/>
            <a:ext cx="292500" cy="279000"/>
          </a:xfrm>
          <a:prstGeom prst="roundRect">
            <a:avLst>
              <a:gd fmla="val 50000" name="adj"/>
            </a:avLst>
          </a:prstGeom>
          <a:solidFill>
            <a:srgbClr val="B9675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pic>
        <p:nvPicPr>
          <p:cNvPr descr="C:\Users\Joe\Desktop\Characters 2015-09\person03.png" id="580" name="Shape 5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4740" y="317526"/>
            <a:ext cx="943428" cy="104134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81" name="Shape 581"/>
          <p:cNvGrpSpPr/>
          <p:nvPr/>
        </p:nvGrpSpPr>
        <p:grpSpPr>
          <a:xfrm>
            <a:off x="1142999" y="4426001"/>
            <a:ext cx="6120486" cy="1046440"/>
            <a:chOff x="-4193585" y="1694226"/>
            <a:chExt cx="12295537" cy="623310"/>
          </a:xfrm>
        </p:grpSpPr>
        <p:sp>
          <p:nvSpPr>
            <p:cNvPr id="582" name="Shape 582"/>
            <p:cNvSpPr txBox="1"/>
            <p:nvPr/>
          </p:nvSpPr>
          <p:spPr>
            <a:xfrm>
              <a:off x="-4193585" y="1694226"/>
              <a:ext cx="11573397" cy="62331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91425" lIns="182875" rIns="182875" tIns="91425">
              <a:noAutofit/>
            </a:bodyPr>
            <a:lstStyle/>
            <a:p>
              <a:pPr lvl="0" rtl="0">
                <a:spcBef>
                  <a:spcPts val="0"/>
                </a:spcBef>
                <a:buClr>
                  <a:schemeClr val="dk1"/>
                </a:buClr>
                <a:buSzPct val="39285"/>
                <a:buFont typeface="Arial"/>
                <a:buNone/>
              </a:pPr>
              <a:r>
                <a:rPr lang="en-US" sz="2800">
                  <a:solidFill>
                    <a:schemeClr val="dk1"/>
                  </a:solidFill>
                </a:rPr>
                <a:t>He visto varios planes de negocios y faltan algunas cosas...</a:t>
              </a:r>
            </a:p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2800">
                <a:solidFill>
                  <a:srgbClr val="595959"/>
                </a:solidFill>
              </a:endParaRPr>
            </a:p>
          </p:txBody>
        </p:sp>
        <p:sp>
          <p:nvSpPr>
            <p:cNvPr id="583" name="Shape 583"/>
            <p:cNvSpPr/>
            <p:nvPr/>
          </p:nvSpPr>
          <p:spPr>
            <a:xfrm>
              <a:off x="7379813" y="1830391"/>
              <a:ext cx="722139" cy="181554"/>
            </a:xfrm>
            <a:prstGeom prst="rtTriangle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4" name="Shape 584"/>
          <p:cNvGrpSpPr/>
          <p:nvPr/>
        </p:nvGrpSpPr>
        <p:grpSpPr>
          <a:xfrm>
            <a:off x="7270239" y="3892602"/>
            <a:ext cx="943428" cy="1593797"/>
            <a:chOff x="7270239" y="3429000"/>
            <a:chExt cx="943428" cy="1593797"/>
          </a:xfrm>
        </p:grpSpPr>
        <p:pic>
          <p:nvPicPr>
            <p:cNvPr descr="C:\Users\Joe\Desktop\Characters 2015-09\person10.png" id="585" name="Shape 58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270239" y="3981450"/>
              <a:ext cx="943428" cy="10413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86" name="Shape 586"/>
            <p:cNvSpPr/>
            <p:nvPr/>
          </p:nvSpPr>
          <p:spPr>
            <a:xfrm rot="10800000">
              <a:off x="7543800" y="3429000"/>
              <a:ext cx="304587" cy="5847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rPr b="1" lang="en-US" sz="3200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$</a:t>
              </a:r>
            </a:p>
          </p:txBody>
        </p:sp>
      </p:grpSp>
      <p:sp>
        <p:nvSpPr>
          <p:cNvPr id="587" name="Shape 587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Joe\Desktop\Characters 2015-09\person07.png" id="593" name="Shape 5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317526"/>
            <a:ext cx="943428" cy="10413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Joe\Desktop\Characters 2015-09\person06.png" id="594" name="Shape 59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51918" y="4309416"/>
            <a:ext cx="763658" cy="84292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95" name="Shape 595"/>
          <p:cNvGrpSpPr/>
          <p:nvPr/>
        </p:nvGrpSpPr>
        <p:grpSpPr>
          <a:xfrm>
            <a:off x="637339" y="4151051"/>
            <a:ext cx="2563060" cy="1604921"/>
            <a:chOff x="561139" y="2743200"/>
            <a:chExt cx="2563060" cy="1604921"/>
          </a:xfrm>
        </p:grpSpPr>
        <p:pic>
          <p:nvPicPr>
            <p:cNvPr descr="C:\Users\Joe\Desktop\Characters 2015-09\person03.png" id="596" name="Shape 59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942138" y="2743200"/>
              <a:ext cx="763658" cy="8429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Joe\Desktop\Characters 2015-09\person01.png" id="597" name="Shape 59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61139" y="3189353"/>
              <a:ext cx="763658" cy="8429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Joe\Desktop\Characters 2015-09\person10.png" id="598" name="Shape 598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399338" y="2743200"/>
              <a:ext cx="763658" cy="8429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Joe\Desktop\Characters 2015-09\person16.png" id="599" name="Shape 599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360541" y="3189352"/>
              <a:ext cx="763658" cy="8429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Joe\Desktop\Characters 2015-09\person15.png" id="600" name="Shape 600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1981865" y="2743200"/>
              <a:ext cx="763658" cy="8429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Joe\Desktop\Characters 2015-09\person07.png" id="601" name="Shape 601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1169908" y="3189353"/>
              <a:ext cx="763658" cy="8429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Joe\Desktop\Characters 2015-09\person04.png" id="602" name="Shape 602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865938" y="3505200"/>
              <a:ext cx="763658" cy="8429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Joe\Desktop\Characters 2015-09\person05.png" id="603" name="Shape 603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1705796" y="3191323"/>
              <a:ext cx="763658" cy="8429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Joe\Desktop\Characters 2015-09\person12.png" id="604" name="Shape 604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1399338" y="3505200"/>
              <a:ext cx="763658" cy="8429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Joe\Desktop\Characters 2015-09\person13.png" id="605" name="Shape 605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2007280" y="3505200"/>
              <a:ext cx="763658" cy="84292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06" name="Shape 606"/>
          <p:cNvGrpSpPr/>
          <p:nvPr/>
        </p:nvGrpSpPr>
        <p:grpSpPr>
          <a:xfrm>
            <a:off x="3806682" y="2057400"/>
            <a:ext cx="1681376" cy="1103051"/>
            <a:chOff x="3730482" y="1563948"/>
            <a:chExt cx="1681376" cy="1103051"/>
          </a:xfrm>
        </p:grpSpPr>
        <p:pic>
          <p:nvPicPr>
            <p:cNvPr descr="C:\Users\Joe\Desktop\Characters 2015-09\person11.png" id="607" name="Shape 607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4648200" y="1784569"/>
              <a:ext cx="763658" cy="8429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Joe\Desktop\hat.png" id="608" name="Shape 608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4797853" y="1600200"/>
              <a:ext cx="464348" cy="4142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Joe\Desktop\Characters 2015-09\person02.png" id="609" name="Shape 609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3730482" y="1753478"/>
              <a:ext cx="763658" cy="8429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Joe\Desktop\Characters 2015-09\person09.png" id="610" name="Shape 610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4191000" y="1824078"/>
              <a:ext cx="763658" cy="8429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Joe\Desktop\hat.png" id="611" name="Shape 611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4340655" y="1606875"/>
              <a:ext cx="464348" cy="4142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Joe\Desktop\hat.png" id="612" name="Shape 612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3880137" y="1563948"/>
              <a:ext cx="464348" cy="41427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13" name="Shape 613"/>
          <p:cNvSpPr/>
          <p:nvPr/>
        </p:nvSpPr>
        <p:spPr>
          <a:xfrm flipH="1">
            <a:off x="1990177" y="2398451"/>
            <a:ext cx="2810422" cy="779430"/>
          </a:xfrm>
          <a:prstGeom prst="arc">
            <a:avLst>
              <a:gd fmla="val 16200000" name="adj1"/>
              <a:gd fmla="val 21447029" name="adj2"/>
            </a:avLst>
          </a:prstGeom>
          <a:noFill/>
          <a:ln cap="flat" cmpd="sng" w="76200">
            <a:solidFill>
              <a:srgbClr val="43ACA7"/>
            </a:solidFill>
            <a:prstDash val="dash"/>
            <a:round/>
            <a:headEnd len="lg" w="lg" type="triangl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4" name="Shape 614"/>
          <p:cNvSpPr/>
          <p:nvPr/>
        </p:nvSpPr>
        <p:spPr>
          <a:xfrm rot="2262300">
            <a:off x="6314826" y="2779353"/>
            <a:ext cx="1438243" cy="1551038"/>
          </a:xfrm>
          <a:prstGeom prst="arc">
            <a:avLst>
              <a:gd fmla="val 16200000" name="adj1"/>
              <a:gd fmla="val 21447029" name="adj2"/>
            </a:avLst>
          </a:prstGeom>
          <a:noFill/>
          <a:ln cap="flat" cmpd="sng" w="76200">
            <a:solidFill>
              <a:srgbClr val="617A82"/>
            </a:solidFill>
            <a:prstDash val="dash"/>
            <a:round/>
            <a:headEnd len="med" w="med" type="none"/>
            <a:tailEnd len="lg" w="lg" type="triangl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5" name="Shape 615"/>
          <p:cNvSpPr txBox="1"/>
          <p:nvPr/>
        </p:nvSpPr>
        <p:spPr>
          <a:xfrm>
            <a:off x="381000" y="2774986"/>
            <a:ext cx="3194337" cy="830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b="1" lang="en-US" sz="2400">
                <a:solidFill>
                  <a:schemeClr val="dk1"/>
                </a:solidFill>
              </a:rPr>
              <a:t>¡Lograr cubrir nuestras necesidades y deseos!</a:t>
            </a:r>
          </a:p>
        </p:txBody>
      </p:sp>
      <p:sp>
        <p:nvSpPr>
          <p:cNvPr id="616" name="Shape 616"/>
          <p:cNvSpPr txBox="1"/>
          <p:nvPr/>
        </p:nvSpPr>
        <p:spPr>
          <a:xfrm>
            <a:off x="5452250" y="2169850"/>
            <a:ext cx="2625000" cy="11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b="1" lang="en-US" sz="2400">
                <a:solidFill>
                  <a:schemeClr val="dk1"/>
                </a:solidFill>
              </a:rPr>
              <a:t>¡Implementar nuestra estrategia!</a:t>
            </a: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1" sz="2400">
              <a:solidFill>
                <a:srgbClr val="595959"/>
              </a:solidFill>
            </a:endParaRPr>
          </a:p>
        </p:txBody>
      </p:sp>
      <p:sp>
        <p:nvSpPr>
          <p:cNvPr id="617" name="Shape 617"/>
          <p:cNvSpPr/>
          <p:nvPr/>
        </p:nvSpPr>
        <p:spPr>
          <a:xfrm rot="10800000">
            <a:off x="3395388" y="4309415"/>
            <a:ext cx="4681811" cy="1213236"/>
          </a:xfrm>
          <a:prstGeom prst="arc">
            <a:avLst>
              <a:gd fmla="val 16200000" name="adj1"/>
              <a:gd fmla="val 21447029" name="adj2"/>
            </a:avLst>
          </a:prstGeom>
          <a:noFill/>
          <a:ln cap="flat" cmpd="sng" w="76200">
            <a:solidFill>
              <a:srgbClr val="B96750"/>
            </a:solidFill>
            <a:prstDash val="dash"/>
            <a:round/>
            <a:headEnd len="med" w="med" type="none"/>
            <a:tailEnd len="lg" w="lg" type="triangl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8" name="Shape 618"/>
          <p:cNvSpPr txBox="1"/>
          <p:nvPr/>
        </p:nvSpPr>
        <p:spPr>
          <a:xfrm>
            <a:off x="5966264" y="5153603"/>
            <a:ext cx="2263335" cy="461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b="1" lang="en-US" sz="2400">
                <a:solidFill>
                  <a:schemeClr val="dk1"/>
                </a:solidFill>
              </a:rPr>
              <a:t>¡Hacer el trabajo!</a:t>
            </a:r>
          </a:p>
        </p:txBody>
      </p:sp>
      <p:grpSp>
        <p:nvGrpSpPr>
          <p:cNvPr id="619" name="Shape 619"/>
          <p:cNvGrpSpPr/>
          <p:nvPr/>
        </p:nvGrpSpPr>
        <p:grpSpPr>
          <a:xfrm flipH="1">
            <a:off x="1752974" y="476965"/>
            <a:ext cx="6435887" cy="1033374"/>
            <a:chOff x="-5956342" y="1694226"/>
            <a:chExt cx="14058294" cy="366653"/>
          </a:xfrm>
        </p:grpSpPr>
        <p:sp>
          <p:nvSpPr>
            <p:cNvPr id="620" name="Shape 620"/>
            <p:cNvSpPr txBox="1"/>
            <p:nvPr/>
          </p:nvSpPr>
          <p:spPr>
            <a:xfrm>
              <a:off x="-5956342" y="1694226"/>
              <a:ext cx="13336164" cy="366653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t" bIns="91425" lIns="182875" rIns="182875" tIns="91425">
              <a:noAutofit/>
            </a:bodyPr>
            <a:lstStyle/>
            <a:p>
              <a:pPr lvl="0" rtl="0">
                <a:spcBef>
                  <a:spcPts val="0"/>
                </a:spcBef>
                <a:buClr>
                  <a:schemeClr val="dk1"/>
                </a:buClr>
                <a:buSzPct val="39285"/>
                <a:buFont typeface="Arial"/>
                <a:buNone/>
              </a:pPr>
              <a:r>
                <a:rPr lang="en-US" sz="2800">
                  <a:solidFill>
                    <a:schemeClr val="dk1"/>
                  </a:solidFill>
                </a:rPr>
                <a:t>Establecer el gobierno y la administración.</a:t>
              </a:r>
            </a:p>
          </p:txBody>
        </p:sp>
        <p:sp>
          <p:nvSpPr>
            <p:cNvPr id="621" name="Shape 621"/>
            <p:cNvSpPr/>
            <p:nvPr/>
          </p:nvSpPr>
          <p:spPr>
            <a:xfrm>
              <a:off x="7379813" y="1830391"/>
              <a:ext cx="722139" cy="181554"/>
            </a:xfrm>
            <a:prstGeom prst="rtTriangle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22" name="Shape 622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8" name="Shape 628"/>
          <p:cNvGrpSpPr/>
          <p:nvPr/>
        </p:nvGrpSpPr>
        <p:grpSpPr>
          <a:xfrm flipH="1">
            <a:off x="1706147" y="352338"/>
            <a:ext cx="5198859" cy="941234"/>
            <a:chOff x="-5765371" y="1694226"/>
            <a:chExt cx="13867323" cy="366653"/>
          </a:xfrm>
        </p:grpSpPr>
        <p:sp>
          <p:nvSpPr>
            <p:cNvPr id="629" name="Shape 629"/>
            <p:cNvSpPr txBox="1"/>
            <p:nvPr/>
          </p:nvSpPr>
          <p:spPr>
            <a:xfrm>
              <a:off x="-5765371" y="1694226"/>
              <a:ext cx="13145187" cy="366653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t" bIns="91425" lIns="182875" rIns="182875" tIns="91425">
              <a:noAutofit/>
            </a:bodyPr>
            <a:lstStyle/>
            <a:p>
              <a:pPr lvl="0" rtl="0">
                <a:spcBef>
                  <a:spcPts val="0"/>
                </a:spcBef>
                <a:buClr>
                  <a:schemeClr val="dk1"/>
                </a:buClr>
                <a:buSzPct val="39285"/>
                <a:buFont typeface="Arial"/>
                <a:buNone/>
              </a:pPr>
              <a:r>
                <a:rPr lang="en-US" sz="2800">
                  <a:solidFill>
                    <a:schemeClr val="dk1"/>
                  </a:solidFill>
                </a:rPr>
                <a:t>Su estructura puede ser no tradicional.</a:t>
              </a:r>
            </a:p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2800">
                <a:solidFill>
                  <a:srgbClr val="595959"/>
                </a:solidFill>
              </a:endParaRPr>
            </a:p>
          </p:txBody>
        </p:sp>
        <p:sp>
          <p:nvSpPr>
            <p:cNvPr id="630" name="Shape 630"/>
            <p:cNvSpPr/>
            <p:nvPr/>
          </p:nvSpPr>
          <p:spPr>
            <a:xfrm>
              <a:off x="7379813" y="1830391"/>
              <a:ext cx="722139" cy="181554"/>
            </a:xfrm>
            <a:prstGeom prst="rtTriangle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C:\Users\Joe\Desktop\Characters 2015-09\person07.png" id="631" name="Shape 6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317526"/>
            <a:ext cx="943428" cy="104134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32" name="Shape 632"/>
          <p:cNvGrpSpPr/>
          <p:nvPr/>
        </p:nvGrpSpPr>
        <p:grpSpPr>
          <a:xfrm>
            <a:off x="789739" y="3891332"/>
            <a:ext cx="2563060" cy="1604921"/>
            <a:chOff x="561139" y="2743200"/>
            <a:chExt cx="2563060" cy="1604921"/>
          </a:xfrm>
        </p:grpSpPr>
        <p:pic>
          <p:nvPicPr>
            <p:cNvPr descr="C:\Users\Joe\Desktop\Characters 2015-09\person03.png" id="633" name="Shape 63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42138" y="2743200"/>
              <a:ext cx="763658" cy="8429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Joe\Desktop\Characters 2015-09\person01.png" id="634" name="Shape 63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61139" y="3189353"/>
              <a:ext cx="763658" cy="8429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Joe\Desktop\Characters 2015-09\person10.png" id="635" name="Shape 63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399338" y="2743200"/>
              <a:ext cx="763658" cy="8429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Joe\Desktop\Characters 2015-09\person16.png" id="636" name="Shape 636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2360541" y="3189352"/>
              <a:ext cx="763658" cy="8429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Joe\Desktop\Characters 2015-09\person15.png" id="637" name="Shape 637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981865" y="2743200"/>
              <a:ext cx="763658" cy="8429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Joe\Desktop\Characters 2015-09\person07.png" id="638" name="Shape 638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1169908" y="3189353"/>
              <a:ext cx="763658" cy="8429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Joe\Desktop\Characters 2015-09\person04.png" id="639" name="Shape 639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865938" y="3505200"/>
              <a:ext cx="763658" cy="8429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Joe\Desktop\Characters 2015-09\person05.png" id="640" name="Shape 640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1705796" y="3191323"/>
              <a:ext cx="763658" cy="8429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Joe\Desktop\Characters 2015-09\person12.png" id="641" name="Shape 641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1399338" y="3505200"/>
              <a:ext cx="763658" cy="8429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Joe\Desktop\Characters 2015-09\person13.png" id="642" name="Shape 642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2007280" y="3505200"/>
              <a:ext cx="763658" cy="8429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43" name="Shape 643"/>
          <p:cNvSpPr/>
          <p:nvPr/>
        </p:nvSpPr>
        <p:spPr>
          <a:xfrm flipH="1">
            <a:off x="1828799" y="2254880"/>
            <a:ext cx="2810422" cy="779430"/>
          </a:xfrm>
          <a:prstGeom prst="arc">
            <a:avLst>
              <a:gd fmla="val 16200000" name="adj1"/>
              <a:gd fmla="val 21447029" name="adj2"/>
            </a:avLst>
          </a:prstGeom>
          <a:noFill/>
          <a:ln cap="flat" cmpd="sng" w="76200">
            <a:solidFill>
              <a:srgbClr val="43ACA7"/>
            </a:solidFill>
            <a:prstDash val="dash"/>
            <a:round/>
            <a:headEnd len="lg" w="lg" type="triangl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4" name="Shape 644"/>
          <p:cNvSpPr/>
          <p:nvPr/>
        </p:nvSpPr>
        <p:spPr>
          <a:xfrm rot="2262300">
            <a:off x="6467226" y="2748233"/>
            <a:ext cx="1438243" cy="1551038"/>
          </a:xfrm>
          <a:prstGeom prst="arc">
            <a:avLst>
              <a:gd fmla="val 16200000" name="adj1"/>
              <a:gd fmla="val 21447029" name="adj2"/>
            </a:avLst>
          </a:prstGeom>
          <a:noFill/>
          <a:ln cap="flat" cmpd="sng" w="76200">
            <a:solidFill>
              <a:srgbClr val="617A82"/>
            </a:solidFill>
            <a:prstDash val="dash"/>
            <a:round/>
            <a:headEnd len="med" w="med" type="none"/>
            <a:tailEnd len="lg" w="lg" type="triangl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5" name="Shape 645"/>
          <p:cNvSpPr txBox="1"/>
          <p:nvPr/>
        </p:nvSpPr>
        <p:spPr>
          <a:xfrm>
            <a:off x="457200" y="2712080"/>
            <a:ext cx="3194337" cy="830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b="1" lang="en-US" sz="2400">
                <a:solidFill>
                  <a:schemeClr val="dk1"/>
                </a:solidFill>
              </a:rPr>
              <a:t>¡Cubrir nuestras necesidades y deseos!</a:t>
            </a: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1" sz="2400">
              <a:solidFill>
                <a:srgbClr val="595959"/>
              </a:solidFill>
            </a:endParaRPr>
          </a:p>
        </p:txBody>
      </p:sp>
      <p:sp>
        <p:nvSpPr>
          <p:cNvPr id="646" name="Shape 646"/>
          <p:cNvSpPr txBox="1"/>
          <p:nvPr/>
        </p:nvSpPr>
        <p:spPr>
          <a:xfrm>
            <a:off x="6019800" y="1873880"/>
            <a:ext cx="2263335" cy="830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b="1" lang="en-US" sz="2400">
                <a:solidFill>
                  <a:schemeClr val="dk1"/>
                </a:solidFill>
              </a:rPr>
              <a:t>¡Implementar nuestra estrategia!</a:t>
            </a:r>
          </a:p>
        </p:txBody>
      </p:sp>
      <p:sp>
        <p:nvSpPr>
          <p:cNvPr id="647" name="Shape 647"/>
          <p:cNvSpPr/>
          <p:nvPr/>
        </p:nvSpPr>
        <p:spPr>
          <a:xfrm rot="10800000">
            <a:off x="2328588" y="4769480"/>
            <a:ext cx="4681811" cy="1213236"/>
          </a:xfrm>
          <a:prstGeom prst="arc">
            <a:avLst>
              <a:gd fmla="val 16200000" name="adj1"/>
              <a:gd fmla="val 21447029" name="adj2"/>
            </a:avLst>
          </a:prstGeom>
          <a:noFill/>
          <a:ln cap="flat" cmpd="sng" w="76200">
            <a:solidFill>
              <a:srgbClr val="B96750"/>
            </a:solidFill>
            <a:prstDash val="dash"/>
            <a:round/>
            <a:headEnd len="med" w="med" type="none"/>
            <a:tailEnd len="lg" w="lg" type="triangl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8" name="Shape 648"/>
          <p:cNvSpPr txBox="1"/>
          <p:nvPr/>
        </p:nvSpPr>
        <p:spPr>
          <a:xfrm>
            <a:off x="3528425" y="6071650"/>
            <a:ext cx="1554300" cy="6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b="1" lang="en-US" sz="2400">
                <a:solidFill>
                  <a:schemeClr val="dk1"/>
                </a:solidFill>
              </a:rPr>
              <a:t>¡Hacer el trabajo!</a:t>
            </a:r>
          </a:p>
        </p:txBody>
      </p:sp>
      <p:grpSp>
        <p:nvGrpSpPr>
          <p:cNvPr id="649" name="Shape 649"/>
          <p:cNvGrpSpPr/>
          <p:nvPr/>
        </p:nvGrpSpPr>
        <p:grpSpPr>
          <a:xfrm>
            <a:off x="3380539" y="1371600"/>
            <a:ext cx="2563060" cy="1802400"/>
            <a:chOff x="3228139" y="1402720"/>
            <a:chExt cx="2563060" cy="1802400"/>
          </a:xfrm>
        </p:grpSpPr>
        <p:grpSp>
          <p:nvGrpSpPr>
            <p:cNvPr id="650" name="Shape 650"/>
            <p:cNvGrpSpPr/>
            <p:nvPr/>
          </p:nvGrpSpPr>
          <p:grpSpPr>
            <a:xfrm>
              <a:off x="3228139" y="1600200"/>
              <a:ext cx="2563060" cy="1604921"/>
              <a:chOff x="561139" y="2743200"/>
              <a:chExt cx="2563060" cy="1604921"/>
            </a:xfrm>
          </p:grpSpPr>
          <p:pic>
            <p:nvPicPr>
              <p:cNvPr descr="C:\Users\Joe\Desktop\Characters 2015-09\person03.png" id="651" name="Shape 651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942138" y="2743200"/>
                <a:ext cx="763658" cy="84292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C:\Users\Joe\Desktop\Characters 2015-09\person01.png" id="652" name="Shape 652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561139" y="3189353"/>
                <a:ext cx="763658" cy="84292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C:\Users\Joe\Desktop\Characters 2015-09\person10.png" id="653" name="Shape 653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1399338" y="2743200"/>
                <a:ext cx="763658" cy="84292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C:\Users\Joe\Desktop\Characters 2015-09\person16.png" id="654" name="Shape 654"/>
              <p:cNvPicPr preferRelativeResize="0"/>
              <p:nvPr/>
            </p:nvPicPr>
            <p:blipFill rotWithShape="1">
              <a:blip r:embed="rId7">
                <a:alphaModFix/>
              </a:blip>
              <a:srcRect b="0" l="0" r="0" t="0"/>
              <a:stretch/>
            </p:blipFill>
            <p:spPr>
              <a:xfrm>
                <a:off x="2360541" y="3189352"/>
                <a:ext cx="763658" cy="84292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C:\Users\Joe\Desktop\Characters 2015-09\person15.png" id="655" name="Shape 655"/>
              <p:cNvPicPr preferRelativeResize="0"/>
              <p:nvPr/>
            </p:nvPicPr>
            <p:blipFill rotWithShape="1">
              <a:blip r:embed="rId8">
                <a:alphaModFix/>
              </a:blip>
              <a:srcRect b="0" l="0" r="0" t="0"/>
              <a:stretch/>
            </p:blipFill>
            <p:spPr>
              <a:xfrm>
                <a:off x="1981865" y="2743200"/>
                <a:ext cx="763658" cy="84292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C:\Users\Joe\Desktop\Characters 2015-09\person07.png" id="656" name="Shape 656"/>
              <p:cNvPicPr preferRelativeResize="0"/>
              <p:nvPr/>
            </p:nvPicPr>
            <p:blipFill rotWithShape="1">
              <a:blip r:embed="rId9">
                <a:alphaModFix/>
              </a:blip>
              <a:srcRect b="0" l="0" r="0" t="0"/>
              <a:stretch/>
            </p:blipFill>
            <p:spPr>
              <a:xfrm>
                <a:off x="1169908" y="3189353"/>
                <a:ext cx="763658" cy="84292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C:\Users\Joe\Desktop\Characters 2015-09\person04.png" id="657" name="Shape 657"/>
              <p:cNvPicPr preferRelativeResize="0"/>
              <p:nvPr/>
            </p:nvPicPr>
            <p:blipFill rotWithShape="1">
              <a:blip r:embed="rId10">
                <a:alphaModFix/>
              </a:blip>
              <a:srcRect b="0" l="0" r="0" t="0"/>
              <a:stretch/>
            </p:blipFill>
            <p:spPr>
              <a:xfrm>
                <a:off x="865938" y="3505200"/>
                <a:ext cx="763658" cy="84292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C:\Users\Joe\Desktop\Characters 2015-09\person05.png" id="658" name="Shape 658"/>
              <p:cNvPicPr preferRelativeResize="0"/>
              <p:nvPr/>
            </p:nvPicPr>
            <p:blipFill rotWithShape="1">
              <a:blip r:embed="rId11">
                <a:alphaModFix/>
              </a:blip>
              <a:srcRect b="0" l="0" r="0" t="0"/>
              <a:stretch/>
            </p:blipFill>
            <p:spPr>
              <a:xfrm>
                <a:off x="1705796" y="3191323"/>
                <a:ext cx="763658" cy="84292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C:\Users\Joe\Desktop\Characters 2015-09\person12.png" id="659" name="Shape 659"/>
              <p:cNvPicPr preferRelativeResize="0"/>
              <p:nvPr/>
            </p:nvPicPr>
            <p:blipFill rotWithShape="1">
              <a:blip r:embed="rId12">
                <a:alphaModFix/>
              </a:blip>
              <a:srcRect b="0" l="0" r="0" t="0"/>
              <a:stretch/>
            </p:blipFill>
            <p:spPr>
              <a:xfrm>
                <a:off x="1399338" y="3505200"/>
                <a:ext cx="763658" cy="84292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C:\Users\Joe\Desktop\Characters 2015-09\person13.png" id="660" name="Shape 660"/>
              <p:cNvPicPr preferRelativeResize="0"/>
              <p:nvPr/>
            </p:nvPicPr>
            <p:blipFill rotWithShape="1">
              <a:blip r:embed="rId13">
                <a:alphaModFix/>
              </a:blip>
              <a:srcRect b="0" l="0" r="0" t="0"/>
              <a:stretch/>
            </p:blipFill>
            <p:spPr>
              <a:xfrm>
                <a:off x="2007280" y="3505200"/>
                <a:ext cx="763658" cy="84292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descr="C:\Users\Joe\Desktop\hat.png" id="661" name="Shape 661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3376964" y="1871727"/>
              <a:ext cx="464348" cy="4142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Joe\Desktop\hat.png" id="662" name="Shape 662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3705112" y="1457455"/>
              <a:ext cx="464348" cy="4142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Joe\Desktop\hat.png" id="663" name="Shape 663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4184516" y="1402720"/>
              <a:ext cx="464348" cy="4142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Joe\Desktop\hat.png" id="664" name="Shape 664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4793451" y="1457455"/>
              <a:ext cx="464348" cy="4142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Joe\Desktop\hat.png" id="665" name="Shape 665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3682592" y="2155064"/>
              <a:ext cx="464348" cy="4142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Joe\Desktop\hat.png" id="666" name="Shape 666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3952341" y="1947927"/>
              <a:ext cx="464348" cy="4142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Joe\Desktop\hat.png" id="667" name="Shape 667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4160033" y="2189561"/>
              <a:ext cx="464348" cy="4142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Joe\Desktop\hat.png" id="668" name="Shape 668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4795366" y="2181356"/>
              <a:ext cx="464348" cy="4142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Joe\Desktop\hat.png" id="669" name="Shape 669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4544230" y="1947927"/>
              <a:ext cx="464348" cy="4142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Joe\Desktop\hat.png" id="670" name="Shape 670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5177194" y="1917069"/>
              <a:ext cx="464348" cy="41427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71" name="Shape 671"/>
          <p:cNvGrpSpPr/>
          <p:nvPr/>
        </p:nvGrpSpPr>
        <p:grpSpPr>
          <a:xfrm>
            <a:off x="5204463" y="3626479"/>
            <a:ext cx="2491736" cy="2581685"/>
            <a:chOff x="4746051" y="1066799"/>
            <a:chExt cx="2491736" cy="2581685"/>
          </a:xfrm>
        </p:grpSpPr>
        <p:pic>
          <p:nvPicPr>
            <p:cNvPr descr="C:\Users\Joe\Desktop\Characters 2015-09\person16.png" id="672" name="Shape 672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6518794" y="1316391"/>
              <a:ext cx="647395" cy="7145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Joe\Desktop\Characters 2015-09\person15.png" id="673" name="Shape 673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6275412" y="1066800"/>
              <a:ext cx="647395" cy="7145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Joe\Desktop\Characters 2015-09\person07.png" id="674" name="Shape 674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6036739" y="1316392"/>
              <a:ext cx="647395" cy="71459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675" name="Shape 675"/>
            <p:cNvGrpSpPr/>
            <p:nvPr/>
          </p:nvGrpSpPr>
          <p:grpSpPr>
            <a:xfrm>
              <a:off x="4752139" y="2350605"/>
              <a:ext cx="1101695" cy="956924"/>
              <a:chOff x="3979610" y="6644972"/>
              <a:chExt cx="1299545" cy="1128775"/>
            </a:xfrm>
          </p:grpSpPr>
          <p:pic>
            <p:nvPicPr>
              <p:cNvPr descr="C:\Users\Joe\Desktop\Characters 2015-09\person10.png" id="676" name="Shape 676"/>
              <p:cNvPicPr preferRelativeResize="0"/>
              <p:nvPr/>
            </p:nvPicPr>
            <p:blipFill rotWithShape="1">
              <a:blip r:embed="rId18">
                <a:alphaModFix/>
              </a:blip>
              <a:srcRect b="0" l="0" r="0" t="0"/>
              <a:stretch/>
            </p:blipFill>
            <p:spPr>
              <a:xfrm>
                <a:off x="4249264" y="6644972"/>
                <a:ext cx="763658" cy="84292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C:\Users\Joe\Desktop\Characters 2015-09\person07.png" id="677" name="Shape 677"/>
              <p:cNvPicPr preferRelativeResize="0"/>
              <p:nvPr/>
            </p:nvPicPr>
            <p:blipFill rotWithShape="1">
              <a:blip r:embed="rId17">
                <a:alphaModFix/>
              </a:blip>
              <a:srcRect b="0" l="0" r="0" t="0"/>
              <a:stretch/>
            </p:blipFill>
            <p:spPr>
              <a:xfrm>
                <a:off x="3979610" y="6928857"/>
                <a:ext cx="763658" cy="84292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C:\Users\Joe\Desktop\Characters 2015-09\person05.png" id="678" name="Shape 678"/>
              <p:cNvPicPr preferRelativeResize="0"/>
              <p:nvPr/>
            </p:nvPicPr>
            <p:blipFill rotWithShape="1">
              <a:blip r:embed="rId19">
                <a:alphaModFix/>
              </a:blip>
              <a:srcRect b="0" l="0" r="0" t="0"/>
              <a:stretch/>
            </p:blipFill>
            <p:spPr>
              <a:xfrm>
                <a:off x="4515498" y="6930827"/>
                <a:ext cx="763657" cy="84292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79" name="Shape 679"/>
            <p:cNvGrpSpPr/>
            <p:nvPr/>
          </p:nvGrpSpPr>
          <p:grpSpPr>
            <a:xfrm>
              <a:off x="6126516" y="2426806"/>
              <a:ext cx="1111271" cy="913355"/>
              <a:chOff x="3189975" y="6694397"/>
              <a:chExt cx="1310841" cy="1077382"/>
            </a:xfrm>
          </p:grpSpPr>
          <p:pic>
            <p:nvPicPr>
              <p:cNvPr descr="C:\Users\Joe\Desktop\Characters 2015-09\person03.png" id="680" name="Shape 680"/>
              <p:cNvPicPr preferRelativeResize="0"/>
              <p:nvPr/>
            </p:nvPicPr>
            <p:blipFill rotWithShape="1">
              <a:blip r:embed="rId20">
                <a:alphaModFix/>
              </a:blip>
              <a:srcRect b="0" l="0" r="0" t="0"/>
              <a:stretch/>
            </p:blipFill>
            <p:spPr>
              <a:xfrm>
                <a:off x="3455257" y="6694397"/>
                <a:ext cx="763658" cy="84292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C:\Users\Joe\Desktop\Characters 2015-09\person01.png" id="681" name="Shape 681"/>
              <p:cNvPicPr preferRelativeResize="0"/>
              <p:nvPr/>
            </p:nvPicPr>
            <p:blipFill rotWithShape="1">
              <a:blip r:embed="rId21">
                <a:alphaModFix/>
              </a:blip>
              <a:srcRect b="0" l="0" r="0" t="0"/>
              <a:stretch/>
            </p:blipFill>
            <p:spPr>
              <a:xfrm>
                <a:off x="3189975" y="6928859"/>
                <a:ext cx="763658" cy="84292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C:\Users\Joe\Desktop\Characters 2015-09\person15.png" id="682" name="Shape 682"/>
              <p:cNvPicPr preferRelativeResize="0"/>
              <p:nvPr/>
            </p:nvPicPr>
            <p:blipFill rotWithShape="1">
              <a:blip r:embed="rId16">
                <a:alphaModFix/>
              </a:blip>
              <a:srcRect b="0" l="0" r="0" t="0"/>
              <a:stretch/>
            </p:blipFill>
            <p:spPr>
              <a:xfrm>
                <a:off x="3737157" y="6916570"/>
                <a:ext cx="763660" cy="84292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83" name="Shape 683"/>
            <p:cNvGrpSpPr/>
            <p:nvPr/>
          </p:nvGrpSpPr>
          <p:grpSpPr>
            <a:xfrm>
              <a:off x="4774785" y="1066799"/>
              <a:ext cx="1036406" cy="1111125"/>
              <a:chOff x="1548419" y="5271157"/>
              <a:chExt cx="1222530" cy="1310668"/>
            </a:xfrm>
          </p:grpSpPr>
          <p:pic>
            <p:nvPicPr>
              <p:cNvPr descr="C:\Users\Joe\Desktop\Characters 2015-09\person01.png" id="684" name="Shape 684"/>
              <p:cNvPicPr preferRelativeResize="0"/>
              <p:nvPr/>
            </p:nvPicPr>
            <p:blipFill rotWithShape="1">
              <a:blip r:embed="rId21">
                <a:alphaModFix/>
              </a:blip>
              <a:srcRect b="0" l="0" r="0" t="0"/>
              <a:stretch/>
            </p:blipFill>
            <p:spPr>
              <a:xfrm>
                <a:off x="1807291" y="5271157"/>
                <a:ext cx="763658" cy="84292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C:\Users\Joe\Desktop\Characters 2015-09\person16.png" id="685" name="Shape 685"/>
              <p:cNvPicPr preferRelativeResize="0"/>
              <p:nvPr/>
            </p:nvPicPr>
            <p:blipFill rotWithShape="1">
              <a:blip r:embed="rId15">
                <a:alphaModFix/>
              </a:blip>
              <a:srcRect b="0" l="0" r="0" t="0"/>
              <a:stretch/>
            </p:blipFill>
            <p:spPr>
              <a:xfrm>
                <a:off x="2007289" y="5692617"/>
                <a:ext cx="763660" cy="84292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C:\Users\Joe\Desktop\Characters 2015-09\person13.png" id="686" name="Shape 686"/>
              <p:cNvPicPr preferRelativeResize="0"/>
              <p:nvPr/>
            </p:nvPicPr>
            <p:blipFill rotWithShape="1">
              <a:blip r:embed="rId22">
                <a:alphaModFix/>
              </a:blip>
              <a:srcRect b="0" l="0" r="0" t="0"/>
              <a:stretch/>
            </p:blipFill>
            <p:spPr>
              <a:xfrm>
                <a:off x="1548419" y="5738905"/>
                <a:ext cx="763658" cy="84292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687" name="Shape 687"/>
            <p:cNvSpPr txBox="1"/>
            <p:nvPr/>
          </p:nvSpPr>
          <p:spPr>
            <a:xfrm>
              <a:off x="4755530" y="3217598"/>
              <a:ext cx="1124739" cy="430886"/>
            </a:xfrm>
            <a:prstGeom prst="rect">
              <a:avLst/>
            </a:prstGeom>
            <a:solidFill>
              <a:srgbClr val="B96750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b="1" lang="en-US" sz="1100">
                  <a:solidFill>
                    <a:schemeClr val="lt1"/>
                  </a:solidFill>
                </a:rPr>
                <a:t>Personal</a:t>
              </a:r>
              <a:br>
                <a:rPr b="1" lang="en-US" sz="1100">
                  <a:solidFill>
                    <a:schemeClr val="lt1"/>
                  </a:solidFill>
                </a:rPr>
              </a:br>
              <a:r>
                <a:rPr b="1" lang="en-US" sz="1100">
                  <a:solidFill>
                    <a:schemeClr val="lt1"/>
                  </a:solidFill>
                </a:rPr>
                <a:t>Comité</a:t>
              </a:r>
            </a:p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1" sz="1100">
                <a:solidFill>
                  <a:schemeClr val="lt1"/>
                </a:solidFill>
              </a:endParaRPr>
            </a:p>
          </p:txBody>
        </p:sp>
        <p:sp>
          <p:nvSpPr>
            <p:cNvPr id="688" name="Shape 688"/>
            <p:cNvSpPr txBox="1"/>
            <p:nvPr/>
          </p:nvSpPr>
          <p:spPr>
            <a:xfrm>
              <a:off x="6068260" y="3184588"/>
              <a:ext cx="1124739" cy="430886"/>
            </a:xfrm>
            <a:prstGeom prst="rect">
              <a:avLst/>
            </a:prstGeom>
            <a:solidFill>
              <a:srgbClr val="B96750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rPr b="1" lang="en-US" sz="1100">
                  <a:solidFill>
                    <a:schemeClr val="lt1"/>
                  </a:solidFill>
                </a:rPr>
                <a:t>Comite de instalaciones</a:t>
              </a:r>
            </a:p>
          </p:txBody>
        </p:sp>
        <p:sp>
          <p:nvSpPr>
            <p:cNvPr id="689" name="Shape 689"/>
            <p:cNvSpPr txBox="1"/>
            <p:nvPr/>
          </p:nvSpPr>
          <p:spPr>
            <a:xfrm>
              <a:off x="4746051" y="1941050"/>
              <a:ext cx="1124739" cy="430886"/>
            </a:xfrm>
            <a:prstGeom prst="rect">
              <a:avLst/>
            </a:prstGeom>
            <a:solidFill>
              <a:srgbClr val="B96750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rPr b="1" lang="en-US" sz="1100">
                  <a:solidFill>
                    <a:schemeClr val="lt1"/>
                  </a:solidFill>
                </a:rPr>
                <a:t>Comite de Finanza</a:t>
              </a:r>
            </a:p>
          </p:txBody>
        </p:sp>
        <p:sp>
          <p:nvSpPr>
            <p:cNvPr id="690" name="Shape 690"/>
            <p:cNvSpPr txBox="1"/>
            <p:nvPr/>
          </p:nvSpPr>
          <p:spPr>
            <a:xfrm>
              <a:off x="6041451" y="1941050"/>
              <a:ext cx="1124739" cy="430886"/>
            </a:xfrm>
            <a:prstGeom prst="rect">
              <a:avLst/>
            </a:prstGeom>
            <a:solidFill>
              <a:srgbClr val="B96750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rPr b="1" lang="en-US" sz="1100">
                  <a:solidFill>
                    <a:schemeClr val="lt1"/>
                  </a:solidFill>
                </a:rPr>
                <a:t>Comite de Producto</a:t>
              </a:r>
            </a:p>
          </p:txBody>
        </p:sp>
      </p:grpSp>
      <p:sp>
        <p:nvSpPr>
          <p:cNvPr id="691" name="Shape 691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6" name="Shape 696"/>
          <p:cNvGrpSpPr/>
          <p:nvPr/>
        </p:nvGrpSpPr>
        <p:grpSpPr>
          <a:xfrm>
            <a:off x="5334000" y="2057400"/>
            <a:ext cx="2666999" cy="2666999"/>
            <a:chOff x="5232345" y="3048000"/>
            <a:chExt cx="2666999" cy="2666999"/>
          </a:xfrm>
        </p:grpSpPr>
        <p:sp>
          <p:nvSpPr>
            <p:cNvPr id="697" name="Shape 697"/>
            <p:cNvSpPr/>
            <p:nvPr/>
          </p:nvSpPr>
          <p:spPr>
            <a:xfrm rot="5400000">
              <a:off x="5232345" y="3048000"/>
              <a:ext cx="2666999" cy="2666999"/>
            </a:xfrm>
            <a:prstGeom prst="ellipse">
              <a:avLst/>
            </a:prstGeom>
            <a:solidFill>
              <a:srgbClr val="B96750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8" name="Shape 698"/>
            <p:cNvSpPr/>
            <p:nvPr/>
          </p:nvSpPr>
          <p:spPr>
            <a:xfrm rot="5400000">
              <a:off x="5656207" y="3467100"/>
              <a:ext cx="1862137" cy="1862137"/>
            </a:xfrm>
            <a:prstGeom prst="ellipse">
              <a:avLst/>
            </a:prstGeom>
            <a:solidFill>
              <a:srgbClr val="617A82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9" name="Shape 699"/>
            <p:cNvSpPr/>
            <p:nvPr/>
          </p:nvSpPr>
          <p:spPr>
            <a:xfrm rot="5400000">
              <a:off x="6075550" y="3848100"/>
              <a:ext cx="981074" cy="981074"/>
            </a:xfrm>
            <a:prstGeom prst="ellipse">
              <a:avLst/>
            </a:prstGeom>
            <a:solidFill>
              <a:srgbClr val="43ACA7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00" name="Shape 700"/>
          <p:cNvSpPr txBox="1"/>
          <p:nvPr/>
        </p:nvSpPr>
        <p:spPr>
          <a:xfrm>
            <a:off x="228600" y="304800"/>
            <a:ext cx="56817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7937" lvl="1" marL="236537" rtl="0">
              <a:spcBef>
                <a:spcPts val="0"/>
              </a:spcBef>
              <a:buSzPct val="25000"/>
              <a:buNone/>
            </a:pPr>
            <a:r>
              <a:rPr b="1" lang="en-US" sz="2000">
                <a:solidFill>
                  <a:srgbClr val="43ACA7"/>
                </a:solidFill>
              </a:rPr>
              <a:t>Desarrollo de la capacidad cooperativa </a:t>
            </a:r>
          </a:p>
          <a:p>
            <a:pPr indent="-350837" lvl="1" marL="5794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B053"/>
              </a:buClr>
              <a:buSzPct val="100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</a:rPr>
              <a:t>Formar un equipo con una visión compartida</a:t>
            </a:r>
          </a:p>
          <a:p>
            <a:pPr indent="-350837" lvl="1" marL="5794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B053"/>
              </a:buClr>
              <a:buSzPct val="100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</a:rPr>
              <a:t>Aclarar qué significa ser miembro</a:t>
            </a:r>
          </a:p>
          <a:p>
            <a:pPr indent="-350837" lvl="1" marL="5794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B053"/>
              </a:buClr>
              <a:buSzPct val="100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</a:rPr>
              <a:t>Aprender a delegar trabajo</a:t>
            </a:r>
          </a:p>
          <a:p>
            <a:pPr indent="-350837" lvl="1" marL="5794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B053"/>
              </a:buClr>
              <a:buSzPct val="100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</a:rPr>
              <a:t>Practicar hacernos responsables unos a otros</a:t>
            </a:r>
          </a:p>
          <a:p>
            <a:pPr indent="0" lvl="1" marL="0" marR="0" rtl="0" algn="l">
              <a:spcBef>
                <a:spcPts val="0"/>
              </a:spcBef>
              <a:buNone/>
            </a:pPr>
            <a:r>
              <a:t/>
            </a:r>
            <a:endParaRPr b="0" i="0" sz="20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7938" lvl="1" marL="236538" marR="0" rtl="0" algn="l">
              <a:spcBef>
                <a:spcPts val="0"/>
              </a:spcBef>
              <a:buSzPct val="25000"/>
              <a:buNone/>
            </a:pPr>
            <a:r>
              <a:rPr b="1" lang="en-US" sz="2000">
                <a:solidFill>
                  <a:srgbClr val="617A82"/>
                </a:solidFill>
              </a:rPr>
              <a:t>Desarrollo del Negocio</a:t>
            </a:r>
          </a:p>
          <a:p>
            <a:pPr indent="-350837" lvl="1" marL="5794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B053"/>
              </a:buClr>
              <a:buSzPct val="100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</a:rPr>
              <a:t>Crear valor para otras personas</a:t>
            </a:r>
          </a:p>
          <a:p>
            <a:pPr indent="-350837" lvl="1" marL="5794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B053"/>
              </a:buClr>
              <a:buSzPct val="100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</a:rPr>
              <a:t>Crear una entidad legal</a:t>
            </a:r>
          </a:p>
          <a:p>
            <a:pPr indent="-350837" lvl="1" marL="5794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B053"/>
              </a:buClr>
              <a:buSzPct val="100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</a:rPr>
              <a:t>Recaudar capital inicial</a:t>
            </a:r>
          </a:p>
          <a:p>
            <a:pPr indent="-350837" lvl="1" marL="5794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B053"/>
              </a:buClr>
              <a:buSzPct val="100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</a:rPr>
              <a:t>Establecer gobierno y administración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-7938" lvl="1" marL="236538" marR="0" rtl="0" algn="l">
              <a:spcBef>
                <a:spcPts val="0"/>
              </a:spcBef>
              <a:buNone/>
            </a:pPr>
            <a:r>
              <a:t/>
            </a:r>
            <a:endParaRPr b="0" i="0" sz="20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01" name="Shape 701"/>
          <p:cNvCxnSpPr/>
          <p:nvPr/>
        </p:nvCxnSpPr>
        <p:spPr>
          <a:xfrm>
            <a:off x="4419600" y="1828800"/>
            <a:ext cx="2057400" cy="1519236"/>
          </a:xfrm>
          <a:prstGeom prst="straightConnector1">
            <a:avLst/>
          </a:prstGeom>
          <a:noFill/>
          <a:ln cap="flat" cmpd="sng" w="38100">
            <a:solidFill>
              <a:srgbClr val="CDB053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702" name="Shape 702"/>
          <p:cNvCxnSpPr/>
          <p:nvPr/>
        </p:nvCxnSpPr>
        <p:spPr>
          <a:xfrm>
            <a:off x="4267200" y="3200400"/>
            <a:ext cx="1643062" cy="226844"/>
          </a:xfrm>
          <a:prstGeom prst="straightConnector1">
            <a:avLst/>
          </a:prstGeom>
          <a:noFill/>
          <a:ln cap="flat" cmpd="sng" w="38100">
            <a:solidFill>
              <a:srgbClr val="CDB053"/>
            </a:solidFill>
            <a:prstDash val="solid"/>
            <a:round/>
            <a:headEnd len="med" w="med" type="none"/>
            <a:tailEnd len="lg" w="lg" type="stealth"/>
          </a:ln>
        </p:spPr>
      </p:cxnSp>
      <p:grpSp>
        <p:nvGrpSpPr>
          <p:cNvPr id="703" name="Shape 703"/>
          <p:cNvGrpSpPr/>
          <p:nvPr/>
        </p:nvGrpSpPr>
        <p:grpSpPr>
          <a:xfrm>
            <a:off x="2162629" y="5861426"/>
            <a:ext cx="4778810" cy="615553"/>
            <a:chOff x="2925127" y="838200"/>
            <a:chExt cx="4921028" cy="615553"/>
          </a:xfrm>
        </p:grpSpPr>
        <p:sp>
          <p:nvSpPr>
            <p:cNvPr id="704" name="Shape 704"/>
            <p:cNvSpPr/>
            <p:nvPr/>
          </p:nvSpPr>
          <p:spPr>
            <a:xfrm rot="-5400000">
              <a:off x="2924154" y="1036241"/>
              <a:ext cx="277218" cy="275272"/>
            </a:xfrm>
            <a:prstGeom prst="rtTriangle">
              <a:avLst/>
            </a:prstGeom>
            <a:solidFill>
              <a:schemeClr val="lt1"/>
            </a:solidFill>
            <a:ln cap="flat" cmpd="sng" w="12700">
              <a:solidFill>
                <a:srgbClr val="CDB053"/>
              </a:solidFill>
              <a:prstDash val="dash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Shape 705"/>
            <p:cNvSpPr txBox="1"/>
            <p:nvPr/>
          </p:nvSpPr>
          <p:spPr>
            <a:xfrm flipH="1">
              <a:off x="3200395" y="838200"/>
              <a:ext cx="4645760" cy="615553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rgbClr val="CDB053"/>
              </a:solidFill>
              <a:prstDash val="dash"/>
              <a:round/>
              <a:headEnd len="med" w="med" type="none"/>
              <a:tailEnd len="med" w="med" type="none"/>
            </a:ln>
          </p:spPr>
          <p:txBody>
            <a:bodyPr anchorCtr="0" anchor="t" bIns="91425" lIns="182875" rIns="182875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lang="en-US" sz="2800">
                  <a:solidFill>
                    <a:srgbClr val="595959"/>
                  </a:solidFill>
                </a:rPr>
                <a:t>¿Tiene alguna pregunta? </a:t>
              </a:r>
            </a:p>
          </p:txBody>
        </p:sp>
        <p:cxnSp>
          <p:nvCxnSpPr>
            <p:cNvPr id="706" name="Shape 706"/>
            <p:cNvCxnSpPr>
              <a:stCxn id="704" idx="2"/>
              <a:endCxn id="704" idx="4"/>
            </p:cNvCxnSpPr>
            <p:nvPr/>
          </p:nvCxnSpPr>
          <p:spPr>
            <a:xfrm rot="10800000">
              <a:off x="3200399" y="1035287"/>
              <a:ext cx="0" cy="277200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pic>
        <p:nvPicPr>
          <p:cNvPr descr="C:\Users\Joe\Desktop\Characters 2015-09\person02.png" id="707" name="Shape 7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3000" y="5562600"/>
            <a:ext cx="943428" cy="1041347"/>
          </a:xfrm>
          <a:prstGeom prst="rect">
            <a:avLst/>
          </a:prstGeom>
          <a:noFill/>
          <a:ln>
            <a:noFill/>
          </a:ln>
        </p:spPr>
      </p:pic>
      <p:sp>
        <p:nvSpPr>
          <p:cNvPr id="708" name="Shape 708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4" name="Shape 714"/>
          <p:cNvGrpSpPr/>
          <p:nvPr/>
        </p:nvGrpSpPr>
        <p:grpSpPr>
          <a:xfrm flipH="1">
            <a:off x="1447799" y="457198"/>
            <a:ext cx="6792314" cy="1377491"/>
            <a:chOff x="-6733396" y="1694226"/>
            <a:chExt cx="14835348" cy="820500"/>
          </a:xfrm>
        </p:grpSpPr>
        <p:sp>
          <p:nvSpPr>
            <p:cNvPr id="715" name="Shape 715"/>
            <p:cNvSpPr txBox="1"/>
            <p:nvPr/>
          </p:nvSpPr>
          <p:spPr>
            <a:xfrm>
              <a:off x="-6733396" y="1694226"/>
              <a:ext cx="14113200" cy="82050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t" bIns="91425" lIns="182875" rIns="182875" tIns="91425">
              <a:noAutofit/>
            </a:bodyPr>
            <a:lstStyle/>
            <a:p>
              <a:pPr lvl="0" rtl="0">
                <a:spcBef>
                  <a:spcPts val="0"/>
                </a:spcBef>
                <a:buSzPct val="39285"/>
                <a:buNone/>
              </a:pPr>
              <a:r>
                <a:rPr b="1" lang="en-US" sz="2800">
                  <a:solidFill>
                    <a:srgbClr val="B96750"/>
                  </a:solidFill>
                </a:rPr>
                <a:t>Desarrollar el ecosistema</a:t>
              </a:r>
              <a:r>
                <a:rPr lang="en-US" sz="12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2800">
                  <a:solidFill>
                    <a:srgbClr val="595959"/>
                  </a:solidFill>
                </a:rPr>
                <a:t>crea mejores condiciones para el éxito a su alrededor.</a:t>
              </a:r>
            </a:p>
          </p:txBody>
        </p:sp>
        <p:sp>
          <p:nvSpPr>
            <p:cNvPr id="716" name="Shape 716"/>
            <p:cNvSpPr/>
            <p:nvPr/>
          </p:nvSpPr>
          <p:spPr>
            <a:xfrm>
              <a:off x="7379813" y="1893369"/>
              <a:ext cx="722139" cy="181554"/>
            </a:xfrm>
            <a:prstGeom prst="rtTriangle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17" name="Shape 717"/>
          <p:cNvGrpSpPr/>
          <p:nvPr/>
        </p:nvGrpSpPr>
        <p:grpSpPr>
          <a:xfrm>
            <a:off x="1830842" y="1979850"/>
            <a:ext cx="6934352" cy="921900"/>
            <a:chOff x="2925127" y="532050"/>
            <a:chExt cx="6629400" cy="921900"/>
          </a:xfrm>
        </p:grpSpPr>
        <p:sp>
          <p:nvSpPr>
            <p:cNvPr id="718" name="Shape 718"/>
            <p:cNvSpPr/>
            <p:nvPr/>
          </p:nvSpPr>
          <p:spPr>
            <a:xfrm rot="-5400000">
              <a:off x="2924154" y="1036241"/>
              <a:ext cx="277218" cy="275272"/>
            </a:xfrm>
            <a:prstGeom prst="rtTriangle">
              <a:avLst/>
            </a:prstGeom>
            <a:solidFill>
              <a:schemeClr val="lt1"/>
            </a:solidFill>
            <a:ln cap="flat" cmpd="sng" w="12700">
              <a:solidFill>
                <a:srgbClr val="CDB053"/>
              </a:solidFill>
              <a:prstDash val="dash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Shape 719"/>
            <p:cNvSpPr txBox="1"/>
            <p:nvPr/>
          </p:nvSpPr>
          <p:spPr>
            <a:xfrm flipH="1">
              <a:off x="3200528" y="532050"/>
              <a:ext cx="6354000" cy="92190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rgbClr val="CDB053"/>
              </a:solidFill>
              <a:prstDash val="dash"/>
              <a:round/>
              <a:headEnd len="med" w="med" type="none"/>
              <a:tailEnd len="med" w="med" type="none"/>
            </a:ln>
          </p:spPr>
          <p:txBody>
            <a:bodyPr anchorCtr="0" anchor="t" bIns="91425" lIns="182875" rIns="182875" tIns="91425">
              <a:noAutofit/>
            </a:bodyPr>
            <a:lstStyle/>
            <a:p>
              <a:pPr lvl="0" rtl="0">
                <a:spcBef>
                  <a:spcPts val="0"/>
                </a:spcBef>
                <a:buClr>
                  <a:schemeClr val="dk1"/>
                </a:buClr>
                <a:buSzPct val="39285"/>
                <a:buFont typeface="Arial"/>
                <a:buNone/>
              </a:pPr>
              <a:r>
                <a:rPr lang="en-US" sz="2800">
                  <a:solidFill>
                    <a:srgbClr val="595959"/>
                  </a:solidFill>
                </a:rPr>
                <a:t>¿Dónde podemos obtener asistencia técnica?</a:t>
              </a:r>
            </a:p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2800">
                <a:solidFill>
                  <a:srgbClr val="595959"/>
                </a:solidFill>
              </a:endParaRPr>
            </a:p>
          </p:txBody>
        </p:sp>
        <p:cxnSp>
          <p:nvCxnSpPr>
            <p:cNvPr id="720" name="Shape 720"/>
            <p:cNvCxnSpPr/>
            <p:nvPr/>
          </p:nvCxnSpPr>
          <p:spPr>
            <a:xfrm rot="10800000">
              <a:off x="3200399" y="1035287"/>
              <a:ext cx="0" cy="277200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721" name="Shape 721"/>
          <p:cNvGrpSpPr/>
          <p:nvPr/>
        </p:nvGrpSpPr>
        <p:grpSpPr>
          <a:xfrm>
            <a:off x="1828799" y="3050300"/>
            <a:ext cx="6934075" cy="921900"/>
            <a:chOff x="2925127" y="840500"/>
            <a:chExt cx="6934075" cy="921900"/>
          </a:xfrm>
        </p:grpSpPr>
        <p:sp>
          <p:nvSpPr>
            <p:cNvPr id="722" name="Shape 722"/>
            <p:cNvSpPr/>
            <p:nvPr/>
          </p:nvSpPr>
          <p:spPr>
            <a:xfrm rot="-5400000">
              <a:off x="2924154" y="1036241"/>
              <a:ext cx="277218" cy="275272"/>
            </a:xfrm>
            <a:prstGeom prst="rtTriangle">
              <a:avLst/>
            </a:prstGeom>
            <a:solidFill>
              <a:schemeClr val="lt1"/>
            </a:solidFill>
            <a:ln cap="flat" cmpd="sng" w="12700">
              <a:solidFill>
                <a:srgbClr val="CDB053"/>
              </a:solidFill>
              <a:prstDash val="dash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Shape 723"/>
            <p:cNvSpPr txBox="1"/>
            <p:nvPr/>
          </p:nvSpPr>
          <p:spPr>
            <a:xfrm flipH="1">
              <a:off x="3200403" y="840500"/>
              <a:ext cx="6658800" cy="92190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rgbClr val="CDB053"/>
              </a:solidFill>
              <a:prstDash val="dash"/>
              <a:round/>
              <a:headEnd len="med" w="med" type="none"/>
              <a:tailEnd len="med" w="med" type="none"/>
            </a:ln>
          </p:spPr>
          <p:txBody>
            <a:bodyPr anchorCtr="0" anchor="t" bIns="91425" lIns="182875" rIns="182875" tIns="91425">
              <a:noAutofit/>
            </a:bodyPr>
            <a:lstStyle/>
            <a:p>
              <a:pPr lvl="0" rtl="0">
                <a:spcBef>
                  <a:spcPts val="0"/>
                </a:spcBef>
                <a:buClr>
                  <a:schemeClr val="dk1"/>
                </a:buClr>
                <a:buSzPct val="39285"/>
                <a:buFont typeface="Arial"/>
                <a:buNone/>
              </a:pPr>
              <a:r>
                <a:rPr lang="en-US" sz="2800">
                  <a:solidFill>
                    <a:srgbClr val="595959"/>
                  </a:solidFill>
                </a:rPr>
                <a:t>¿Debemos conectarnos a movimientos sociales</a:t>
              </a:r>
              <a:r>
                <a:rPr lang="en-US" sz="12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?</a:t>
              </a:r>
            </a:p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2800">
                <a:solidFill>
                  <a:srgbClr val="595959"/>
                </a:solidFill>
              </a:endParaRPr>
            </a:p>
          </p:txBody>
        </p:sp>
        <p:cxnSp>
          <p:nvCxnSpPr>
            <p:cNvPr id="724" name="Shape 724"/>
            <p:cNvCxnSpPr>
              <a:stCxn id="722" idx="2"/>
              <a:endCxn id="722" idx="4"/>
            </p:cNvCxnSpPr>
            <p:nvPr/>
          </p:nvCxnSpPr>
          <p:spPr>
            <a:xfrm rot="10800000">
              <a:off x="3200399" y="1035287"/>
              <a:ext cx="0" cy="277200"/>
            </a:xfrm>
            <a:prstGeom prst="straightConnector1">
              <a:avLst/>
            </a:prstGeom>
            <a:noFill/>
            <a:ln cap="flat" cmpd="sng" w="12700">
              <a:solidFill>
                <a:srgbClr val="CDB053"/>
              </a:solidFill>
              <a:prstDash val="dash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725" name="Shape 725"/>
          <p:cNvGrpSpPr/>
          <p:nvPr/>
        </p:nvGrpSpPr>
        <p:grpSpPr>
          <a:xfrm>
            <a:off x="1828797" y="4164310"/>
            <a:ext cx="6934076" cy="996348"/>
            <a:chOff x="2925127" y="838197"/>
            <a:chExt cx="6934076" cy="615600"/>
          </a:xfrm>
        </p:grpSpPr>
        <p:sp>
          <p:nvSpPr>
            <p:cNvPr id="726" name="Shape 726"/>
            <p:cNvSpPr/>
            <p:nvPr/>
          </p:nvSpPr>
          <p:spPr>
            <a:xfrm rot="-5400000">
              <a:off x="2924154" y="1036241"/>
              <a:ext cx="277218" cy="275272"/>
            </a:xfrm>
            <a:prstGeom prst="rtTriangle">
              <a:avLst/>
            </a:prstGeom>
            <a:solidFill>
              <a:schemeClr val="lt1"/>
            </a:solidFill>
            <a:ln cap="flat" cmpd="sng" w="12700">
              <a:solidFill>
                <a:srgbClr val="CDB053"/>
              </a:solidFill>
              <a:prstDash val="dash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7" name="Shape 727"/>
            <p:cNvSpPr txBox="1"/>
            <p:nvPr/>
          </p:nvSpPr>
          <p:spPr>
            <a:xfrm flipH="1">
              <a:off x="3200403" y="838197"/>
              <a:ext cx="6658800" cy="61560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rgbClr val="CDB053"/>
              </a:solidFill>
              <a:prstDash val="dash"/>
              <a:round/>
              <a:headEnd len="med" w="med" type="none"/>
              <a:tailEnd len="med" w="med" type="none"/>
            </a:ln>
          </p:spPr>
          <p:txBody>
            <a:bodyPr anchorCtr="0" anchor="t" bIns="91425" lIns="182875" rIns="182875" tIns="91425">
              <a:noAutofit/>
            </a:bodyPr>
            <a:lstStyle/>
            <a:p>
              <a:pPr indent="-6985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39285"/>
                <a:buFont typeface="Arial"/>
                <a:buNone/>
              </a:pPr>
              <a:r>
                <a:rPr lang="en-US" sz="2800">
                  <a:solidFill>
                    <a:srgbClr val="595959"/>
                  </a:solidFill>
                </a:rPr>
                <a:t>¿Podemos lograr compromisos de la</a:t>
              </a:r>
              <a:r>
                <a:rPr lang="en-US" sz="12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2800">
                  <a:solidFill>
                    <a:srgbClr val="595959"/>
                  </a:solidFill>
                </a:rPr>
                <a:t>clientela?</a:t>
              </a:r>
            </a:p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2800">
                <a:solidFill>
                  <a:srgbClr val="595959"/>
                </a:solidFill>
              </a:endParaRPr>
            </a:p>
          </p:txBody>
        </p:sp>
        <p:cxnSp>
          <p:nvCxnSpPr>
            <p:cNvPr id="728" name="Shape 728"/>
            <p:cNvCxnSpPr>
              <a:stCxn id="726" idx="2"/>
              <a:endCxn id="726" idx="4"/>
            </p:cNvCxnSpPr>
            <p:nvPr/>
          </p:nvCxnSpPr>
          <p:spPr>
            <a:xfrm rot="10800000">
              <a:off x="3200399" y="1035287"/>
              <a:ext cx="0" cy="277200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729" name="Shape 729"/>
          <p:cNvGrpSpPr/>
          <p:nvPr/>
        </p:nvGrpSpPr>
        <p:grpSpPr>
          <a:xfrm>
            <a:off x="1821275" y="5410200"/>
            <a:ext cx="6934200" cy="615600"/>
            <a:chOff x="2925127" y="1295400"/>
            <a:chExt cx="5334000" cy="615600"/>
          </a:xfrm>
        </p:grpSpPr>
        <p:sp>
          <p:nvSpPr>
            <p:cNvPr id="730" name="Shape 730"/>
            <p:cNvSpPr/>
            <p:nvPr/>
          </p:nvSpPr>
          <p:spPr>
            <a:xfrm rot="-5400000">
              <a:off x="2924227" y="1340987"/>
              <a:ext cx="277200" cy="275400"/>
            </a:xfrm>
            <a:prstGeom prst="rtTriangle">
              <a:avLst/>
            </a:prstGeom>
            <a:solidFill>
              <a:schemeClr val="lt1"/>
            </a:solidFill>
            <a:ln cap="flat" cmpd="sng" w="12700">
              <a:solidFill>
                <a:srgbClr val="CDB053"/>
              </a:solidFill>
              <a:prstDash val="dash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1" name="Shape 731"/>
            <p:cNvSpPr txBox="1"/>
            <p:nvPr/>
          </p:nvSpPr>
          <p:spPr>
            <a:xfrm flipH="1">
              <a:off x="3200528" y="1295400"/>
              <a:ext cx="5058600" cy="61560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rgbClr val="CDB053"/>
              </a:solidFill>
              <a:prstDash val="dash"/>
              <a:round/>
              <a:headEnd len="med" w="med" type="none"/>
              <a:tailEnd len="med" w="med" type="none"/>
            </a:ln>
          </p:spPr>
          <p:txBody>
            <a:bodyPr anchorCtr="0" anchor="t" bIns="91425" lIns="182875" rIns="182875" tIns="91425">
              <a:noAutofit/>
            </a:bodyPr>
            <a:lstStyle/>
            <a:p>
              <a:pPr lvl="0" rtl="0">
                <a:spcBef>
                  <a:spcPts val="0"/>
                </a:spcBef>
                <a:buClr>
                  <a:schemeClr val="dk1"/>
                </a:buClr>
                <a:buSzPct val="39285"/>
                <a:buFont typeface="Arial"/>
                <a:buNone/>
              </a:pPr>
              <a:r>
                <a:rPr lang="en-US" sz="2800">
                  <a:solidFill>
                    <a:srgbClr val="595959"/>
                  </a:solidFill>
                </a:rPr>
                <a:t>¿Nos puede ayudar el gobierno local?</a:t>
              </a:r>
            </a:p>
            <a:p>
              <a:pPr indent="-6985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sz="2800">
                <a:solidFill>
                  <a:srgbClr val="595959"/>
                </a:solidFill>
              </a:endParaRPr>
            </a:p>
          </p:txBody>
        </p:sp>
        <p:cxnSp>
          <p:nvCxnSpPr>
            <p:cNvPr id="732" name="Shape 732"/>
            <p:cNvCxnSpPr>
              <a:stCxn id="730" idx="2"/>
              <a:endCxn id="730" idx="4"/>
            </p:cNvCxnSpPr>
            <p:nvPr/>
          </p:nvCxnSpPr>
          <p:spPr>
            <a:xfrm rot="10800000">
              <a:off x="3200527" y="1340087"/>
              <a:ext cx="0" cy="277200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pic>
        <p:nvPicPr>
          <p:cNvPr descr="C:\Users\Joe\Desktop\Characters 2015-09\person08.png" id="733" name="Shape 7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1462" y="5334000"/>
            <a:ext cx="622500" cy="687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Joe\Desktop\Characters 2015-09\person09.png" id="734" name="Shape 7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7854" y="3200400"/>
            <a:ext cx="622500" cy="687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Joe\Desktop\Characters 2015-09\person13.png" id="735" name="Shape 7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93828" y="2284647"/>
            <a:ext cx="622500" cy="687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Joe\Desktop\Characters 2015-09\person06.png" id="736" name="Shape 73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93828" y="4495800"/>
            <a:ext cx="622500" cy="687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Joe\Desktop\Characters 2015-09\person01.png" id="737" name="Shape 73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96929" y="476925"/>
            <a:ext cx="943428" cy="1041347"/>
          </a:xfrm>
          <a:prstGeom prst="rect">
            <a:avLst/>
          </a:prstGeom>
          <a:noFill/>
          <a:ln>
            <a:noFill/>
          </a:ln>
        </p:spPr>
      </p:pic>
      <p:sp>
        <p:nvSpPr>
          <p:cNvPr id="738" name="Shape 738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43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4" name="Shape 744"/>
          <p:cNvGrpSpPr/>
          <p:nvPr/>
        </p:nvGrpSpPr>
        <p:grpSpPr>
          <a:xfrm flipH="1">
            <a:off x="2238167" y="457198"/>
            <a:ext cx="5419808" cy="615464"/>
            <a:chOff x="-3735655" y="1694226"/>
            <a:chExt cx="11837607" cy="366600"/>
          </a:xfrm>
        </p:grpSpPr>
        <p:sp>
          <p:nvSpPr>
            <p:cNvPr id="745" name="Shape 745"/>
            <p:cNvSpPr txBox="1"/>
            <p:nvPr/>
          </p:nvSpPr>
          <p:spPr>
            <a:xfrm>
              <a:off x="-3735655" y="1694226"/>
              <a:ext cx="11115300" cy="36660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t" bIns="91425" lIns="182875" rIns="182875" tIns="91425">
              <a:noAutofit/>
            </a:bodyPr>
            <a:lstStyle/>
            <a:p>
              <a:pPr lvl="0" rtl="0">
                <a:spcBef>
                  <a:spcPts val="0"/>
                </a:spcBef>
                <a:buClr>
                  <a:schemeClr val="dk1"/>
                </a:buClr>
                <a:buSzPct val="39285"/>
                <a:buFont typeface="Arial"/>
                <a:buNone/>
              </a:pPr>
              <a:r>
                <a:rPr lang="en-US" sz="2800">
                  <a:solidFill>
                    <a:schemeClr val="dk1"/>
                  </a:solidFill>
                </a:rPr>
                <a:t>Recibir asistencia técnica</a:t>
              </a:r>
            </a:p>
          </p:txBody>
        </p:sp>
        <p:sp>
          <p:nvSpPr>
            <p:cNvPr id="746" name="Shape 746"/>
            <p:cNvSpPr/>
            <p:nvPr/>
          </p:nvSpPr>
          <p:spPr>
            <a:xfrm>
              <a:off x="7379813" y="1830391"/>
              <a:ext cx="722139" cy="181554"/>
            </a:xfrm>
            <a:prstGeom prst="rtTriangle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47" name="Shape 747"/>
          <p:cNvSpPr txBox="1"/>
          <p:nvPr/>
        </p:nvSpPr>
        <p:spPr>
          <a:xfrm>
            <a:off x="427814" y="1930269"/>
            <a:ext cx="2590800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800">
                <a:solidFill>
                  <a:srgbClr val="595959"/>
                </a:solidFill>
              </a:rPr>
              <a:t>Nadie es experto en todo</a:t>
            </a:r>
          </a:p>
        </p:txBody>
      </p:sp>
      <p:sp>
        <p:nvSpPr>
          <p:cNvPr id="748" name="Shape 748"/>
          <p:cNvSpPr txBox="1"/>
          <p:nvPr/>
        </p:nvSpPr>
        <p:spPr>
          <a:xfrm>
            <a:off x="2590800" y="1929700"/>
            <a:ext cx="3335100" cy="25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800">
                <a:solidFill>
                  <a:srgbClr val="595959"/>
                </a:solidFill>
              </a:rPr>
              <a:t>Las desarrolladoras de cooperativas han sido históricamente buenas en los procesos democráticos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49" name="Shape 749"/>
          <p:cNvSpPr txBox="1"/>
          <p:nvPr/>
        </p:nvSpPr>
        <p:spPr>
          <a:xfrm>
            <a:off x="5925750" y="1891598"/>
            <a:ext cx="2989800" cy="2340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800">
                <a:solidFill>
                  <a:srgbClr val="595959"/>
                </a:solidFill>
              </a:rPr>
              <a:t>Hay bastante apoyo gratuito para negocios, pero puede ser general</a:t>
            </a:r>
          </a:p>
        </p:txBody>
      </p:sp>
      <p:sp>
        <p:nvSpPr>
          <p:cNvPr id="750" name="Shape 750"/>
          <p:cNvSpPr/>
          <p:nvPr/>
        </p:nvSpPr>
        <p:spPr>
          <a:xfrm>
            <a:off x="427814" y="1571459"/>
            <a:ext cx="292503" cy="284557"/>
          </a:xfrm>
          <a:prstGeom prst="roundRect">
            <a:avLst>
              <a:gd fmla="val 50000" name="adj"/>
            </a:avLst>
          </a:prstGeom>
          <a:solidFill>
            <a:srgbClr val="B9675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751" name="Shape 751"/>
          <p:cNvSpPr/>
          <p:nvPr/>
        </p:nvSpPr>
        <p:spPr>
          <a:xfrm>
            <a:off x="2667000" y="1544241"/>
            <a:ext cx="292503" cy="284557"/>
          </a:xfrm>
          <a:prstGeom prst="roundRect">
            <a:avLst>
              <a:gd fmla="val 50000" name="adj"/>
            </a:avLst>
          </a:prstGeom>
          <a:solidFill>
            <a:srgbClr val="B9675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sp>
        <p:nvSpPr>
          <p:cNvPr id="752" name="Shape 752"/>
          <p:cNvSpPr/>
          <p:nvPr/>
        </p:nvSpPr>
        <p:spPr>
          <a:xfrm>
            <a:off x="6019800" y="1549924"/>
            <a:ext cx="292503" cy="278875"/>
          </a:xfrm>
          <a:prstGeom prst="roundRect">
            <a:avLst>
              <a:gd fmla="val 50000" name="adj"/>
            </a:avLst>
          </a:prstGeom>
          <a:solidFill>
            <a:srgbClr val="B9675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pic>
        <p:nvPicPr>
          <p:cNvPr descr="C:\Users\Joe\Desktop\Characters 2015-09\person16.png" id="753" name="Shape 7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8726" y="317526"/>
            <a:ext cx="943428" cy="104134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54" name="Shape 754"/>
          <p:cNvGrpSpPr/>
          <p:nvPr/>
        </p:nvGrpSpPr>
        <p:grpSpPr>
          <a:xfrm>
            <a:off x="-67723" y="4343155"/>
            <a:ext cx="2820000" cy="1861470"/>
            <a:chOff x="-372037" y="642625"/>
            <a:chExt cx="2820000" cy="1861470"/>
          </a:xfrm>
        </p:grpSpPr>
        <p:sp>
          <p:nvSpPr>
            <p:cNvPr id="755" name="Shape 755"/>
            <p:cNvSpPr/>
            <p:nvPr/>
          </p:nvSpPr>
          <p:spPr>
            <a:xfrm>
              <a:off x="487988" y="1523095"/>
              <a:ext cx="981000" cy="981000"/>
            </a:xfrm>
            <a:prstGeom prst="ellipse">
              <a:avLst/>
            </a:prstGeom>
            <a:solidFill>
              <a:srgbClr val="43ACA7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6" name="Shape 756"/>
            <p:cNvSpPr txBox="1"/>
            <p:nvPr/>
          </p:nvSpPr>
          <p:spPr>
            <a:xfrm>
              <a:off x="-372037" y="642625"/>
              <a:ext cx="28200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rPr lang="en-US" sz="24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Cooperative Developer</a:t>
              </a:r>
            </a:p>
          </p:txBody>
        </p:sp>
      </p:grpSp>
      <p:grpSp>
        <p:nvGrpSpPr>
          <p:cNvPr id="757" name="Shape 757"/>
          <p:cNvGrpSpPr/>
          <p:nvPr/>
        </p:nvGrpSpPr>
        <p:grpSpPr>
          <a:xfrm>
            <a:off x="2836950" y="5121905"/>
            <a:ext cx="2820000" cy="1736020"/>
            <a:chOff x="2836950" y="1377675"/>
            <a:chExt cx="2820000" cy="1736020"/>
          </a:xfrm>
        </p:grpSpPr>
        <p:sp>
          <p:nvSpPr>
            <p:cNvPr id="758" name="Shape 758"/>
            <p:cNvSpPr/>
            <p:nvPr/>
          </p:nvSpPr>
          <p:spPr>
            <a:xfrm>
              <a:off x="3700462" y="2132695"/>
              <a:ext cx="981000" cy="981000"/>
            </a:xfrm>
            <a:prstGeom prst="ellipse">
              <a:avLst/>
            </a:prstGeom>
            <a:solidFill>
              <a:srgbClr val="617A82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9" name="Shape 759"/>
            <p:cNvSpPr txBox="1"/>
            <p:nvPr/>
          </p:nvSpPr>
          <p:spPr>
            <a:xfrm>
              <a:off x="2836950" y="1377675"/>
              <a:ext cx="28200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rPr lang="en-US" sz="24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Business </a:t>
              </a:r>
            </a:p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rPr lang="en-US" sz="24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Developer</a:t>
              </a:r>
            </a:p>
          </p:txBody>
        </p:sp>
      </p:grpSp>
      <p:grpSp>
        <p:nvGrpSpPr>
          <p:cNvPr id="760" name="Shape 760"/>
          <p:cNvGrpSpPr/>
          <p:nvPr/>
        </p:nvGrpSpPr>
        <p:grpSpPr>
          <a:xfrm>
            <a:off x="5410200" y="4536911"/>
            <a:ext cx="2820000" cy="1984007"/>
            <a:chOff x="5562114" y="836381"/>
            <a:chExt cx="2820000" cy="1984007"/>
          </a:xfrm>
        </p:grpSpPr>
        <p:sp>
          <p:nvSpPr>
            <p:cNvPr id="761" name="Shape 761"/>
            <p:cNvSpPr/>
            <p:nvPr/>
          </p:nvSpPr>
          <p:spPr>
            <a:xfrm>
              <a:off x="6461067" y="1839388"/>
              <a:ext cx="981000" cy="981000"/>
            </a:xfrm>
            <a:prstGeom prst="ellipse">
              <a:avLst/>
            </a:prstGeom>
            <a:solidFill>
              <a:srgbClr val="B96750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2" name="Shape 762"/>
            <p:cNvSpPr txBox="1"/>
            <p:nvPr/>
          </p:nvSpPr>
          <p:spPr>
            <a:xfrm>
              <a:off x="5562114" y="836381"/>
              <a:ext cx="28200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rPr lang="en-US" sz="24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Ecosystem</a:t>
              </a:r>
            </a:p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rPr lang="en-US" sz="24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Organizer</a:t>
              </a:r>
            </a:p>
          </p:txBody>
        </p:sp>
      </p:grpSp>
      <p:sp>
        <p:nvSpPr>
          <p:cNvPr id="763" name="Shape 763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68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9" name="Shape 769"/>
          <p:cNvGrpSpPr/>
          <p:nvPr/>
        </p:nvGrpSpPr>
        <p:grpSpPr>
          <a:xfrm flipH="1">
            <a:off x="2238575" y="457123"/>
            <a:ext cx="6778674" cy="615448"/>
            <a:chOff x="-6280977" y="1694226"/>
            <a:chExt cx="14382929" cy="366600"/>
          </a:xfrm>
        </p:grpSpPr>
        <p:sp>
          <p:nvSpPr>
            <p:cNvPr id="770" name="Shape 770"/>
            <p:cNvSpPr txBox="1"/>
            <p:nvPr/>
          </p:nvSpPr>
          <p:spPr>
            <a:xfrm>
              <a:off x="-6280977" y="1694226"/>
              <a:ext cx="13660500" cy="36660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t" bIns="91425" lIns="182875" rIns="182875" tIns="91425">
              <a:noAutofit/>
            </a:bodyPr>
            <a:lstStyle/>
            <a:p>
              <a:pPr lvl="0" rtl="0">
                <a:spcBef>
                  <a:spcPts val="0"/>
                </a:spcBef>
                <a:buClr>
                  <a:schemeClr val="dk1"/>
                </a:buClr>
                <a:buSzPct val="39285"/>
                <a:buFont typeface="Arial"/>
                <a:buNone/>
              </a:pPr>
              <a:r>
                <a:rPr lang="en-US" sz="2800">
                  <a:solidFill>
                    <a:schemeClr val="dk1"/>
                  </a:solidFill>
                </a:rPr>
                <a:t>C</a:t>
              </a:r>
              <a:r>
                <a:rPr lang="en-US" sz="2800">
                  <a:solidFill>
                    <a:schemeClr val="dk1"/>
                  </a:solidFill>
                </a:rPr>
                <a:t>onectarse con movimientos sociales</a:t>
              </a:r>
            </a:p>
          </p:txBody>
        </p:sp>
        <p:sp>
          <p:nvSpPr>
            <p:cNvPr id="771" name="Shape 771"/>
            <p:cNvSpPr/>
            <p:nvPr/>
          </p:nvSpPr>
          <p:spPr>
            <a:xfrm>
              <a:off x="7379813" y="1830391"/>
              <a:ext cx="722139" cy="181554"/>
            </a:xfrm>
            <a:prstGeom prst="rtTriangle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72" name="Shape 772"/>
          <p:cNvSpPr txBox="1"/>
          <p:nvPr/>
        </p:nvSpPr>
        <p:spPr>
          <a:xfrm>
            <a:off x="427814" y="1910655"/>
            <a:ext cx="2590800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800">
                <a:solidFill>
                  <a:srgbClr val="595959"/>
                </a:solidFill>
              </a:rPr>
              <a:t>Puede ser catalizador de cambios</a:t>
            </a:r>
          </a:p>
        </p:txBody>
      </p:sp>
      <p:sp>
        <p:nvSpPr>
          <p:cNvPr id="773" name="Shape 773"/>
          <p:cNvSpPr txBox="1"/>
          <p:nvPr/>
        </p:nvSpPr>
        <p:spPr>
          <a:xfrm>
            <a:off x="2990850" y="1929697"/>
            <a:ext cx="3028800" cy="2705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595959"/>
                </a:solidFill>
              </a:rPr>
              <a:t>Se necesita esfuerzo para sostener esa visión. Contratar con esto en mente.</a:t>
            </a:r>
          </a:p>
          <a:p>
            <a:pPr indent="-698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39285"/>
              <a:buFont typeface="Arial"/>
              <a:buNone/>
            </a:pPr>
            <a:r>
              <a:rPr lang="en-US" sz="2800">
                <a:solidFill>
                  <a:srgbClr val="595959"/>
                </a:solidFill>
              </a:rPr>
              <a:t>  </a:t>
            </a:r>
          </a:p>
        </p:txBody>
      </p:sp>
      <p:sp>
        <p:nvSpPr>
          <p:cNvPr id="774" name="Shape 774"/>
          <p:cNvSpPr/>
          <p:nvPr/>
        </p:nvSpPr>
        <p:spPr>
          <a:xfrm>
            <a:off x="427814" y="1571459"/>
            <a:ext cx="292503" cy="284557"/>
          </a:xfrm>
          <a:prstGeom prst="roundRect">
            <a:avLst>
              <a:gd fmla="val 50000" name="adj"/>
            </a:avLst>
          </a:prstGeom>
          <a:solidFill>
            <a:srgbClr val="B9675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775" name="Shape 775"/>
          <p:cNvSpPr/>
          <p:nvPr/>
        </p:nvSpPr>
        <p:spPr>
          <a:xfrm>
            <a:off x="3136498" y="1544241"/>
            <a:ext cx="292503" cy="284557"/>
          </a:xfrm>
          <a:prstGeom prst="roundRect">
            <a:avLst>
              <a:gd fmla="val 50000" name="adj"/>
            </a:avLst>
          </a:prstGeom>
          <a:solidFill>
            <a:srgbClr val="B9675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pic>
        <p:nvPicPr>
          <p:cNvPr descr="C:\Users\Joe\Desktop\Characters 2015-09\person12.png" id="776" name="Shape 7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51604" y="317526"/>
            <a:ext cx="943428" cy="1041347"/>
          </a:xfrm>
          <a:prstGeom prst="rect">
            <a:avLst/>
          </a:prstGeom>
          <a:noFill/>
          <a:ln>
            <a:noFill/>
          </a:ln>
        </p:spPr>
      </p:pic>
      <p:sp>
        <p:nvSpPr>
          <p:cNvPr id="777" name="Shape 777"/>
          <p:cNvSpPr txBox="1"/>
          <p:nvPr/>
        </p:nvSpPr>
        <p:spPr>
          <a:xfrm>
            <a:off x="6038850" y="1917927"/>
            <a:ext cx="3028800" cy="2414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800">
                <a:solidFill>
                  <a:srgbClr val="595959"/>
                </a:solidFill>
              </a:rPr>
              <a:t>Hacerse responsable y cumplir con las promesas de cambio social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2800">
              <a:solidFill>
                <a:srgbClr val="595959"/>
              </a:solidFill>
            </a:endParaRPr>
          </a:p>
        </p:txBody>
      </p:sp>
      <p:sp>
        <p:nvSpPr>
          <p:cNvPr id="778" name="Shape 778"/>
          <p:cNvSpPr/>
          <p:nvPr/>
        </p:nvSpPr>
        <p:spPr>
          <a:xfrm>
            <a:off x="6184498" y="1532454"/>
            <a:ext cx="292503" cy="284557"/>
          </a:xfrm>
          <a:prstGeom prst="roundRect">
            <a:avLst>
              <a:gd fmla="val 50000" name="adj"/>
            </a:avLst>
          </a:prstGeom>
          <a:solidFill>
            <a:srgbClr val="B9675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sp>
        <p:nvSpPr>
          <p:cNvPr id="779" name="Shape 779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84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5" name="Shape 785"/>
          <p:cNvGrpSpPr/>
          <p:nvPr/>
        </p:nvGrpSpPr>
        <p:grpSpPr>
          <a:xfrm flipH="1">
            <a:off x="1295399" y="457199"/>
            <a:ext cx="7286831" cy="615553"/>
            <a:chOff x="-7813489" y="1694226"/>
            <a:chExt cx="15915441" cy="366653"/>
          </a:xfrm>
        </p:grpSpPr>
        <p:sp>
          <p:nvSpPr>
            <p:cNvPr id="786" name="Shape 786"/>
            <p:cNvSpPr txBox="1"/>
            <p:nvPr/>
          </p:nvSpPr>
          <p:spPr>
            <a:xfrm>
              <a:off x="-7813489" y="1694226"/>
              <a:ext cx="15193316" cy="3666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182875" rIns="18287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2800">
                  <a:solidFill>
                    <a:srgbClr val="595959"/>
                  </a:solidFill>
                </a:rPr>
                <a:t>Lograr compromiso y retroalimentación de la clientela.</a:t>
              </a:r>
            </a:p>
          </p:txBody>
        </p:sp>
        <p:sp>
          <p:nvSpPr>
            <p:cNvPr id="787" name="Shape 787"/>
            <p:cNvSpPr/>
            <p:nvPr/>
          </p:nvSpPr>
          <p:spPr>
            <a:xfrm>
              <a:off x="7379813" y="1830391"/>
              <a:ext cx="722139" cy="181554"/>
            </a:xfrm>
            <a:prstGeom prst="rtTriangle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88" name="Shape 788"/>
          <p:cNvSpPr txBox="1"/>
          <p:nvPr/>
        </p:nvSpPr>
        <p:spPr>
          <a:xfrm>
            <a:off x="427814" y="1910655"/>
            <a:ext cx="2590800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800">
                <a:solidFill>
                  <a:srgbClr val="595959"/>
                </a:solidFill>
              </a:rPr>
              <a:t>Vender cupones para el futuro a manera de recaudar fondos</a:t>
            </a:r>
          </a:p>
        </p:txBody>
      </p:sp>
      <p:sp>
        <p:nvSpPr>
          <p:cNvPr id="789" name="Shape 789"/>
          <p:cNvSpPr txBox="1"/>
          <p:nvPr/>
        </p:nvSpPr>
        <p:spPr>
          <a:xfrm>
            <a:off x="3276600" y="1929705"/>
            <a:ext cx="2419350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595959"/>
                </a:solidFill>
              </a:rPr>
              <a:t>Lograr contratos con instituciones ancla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2800">
              <a:solidFill>
                <a:srgbClr val="595959"/>
              </a:solidFill>
            </a:endParaRPr>
          </a:p>
        </p:txBody>
      </p:sp>
      <p:sp>
        <p:nvSpPr>
          <p:cNvPr id="790" name="Shape 790"/>
          <p:cNvSpPr txBox="1"/>
          <p:nvPr/>
        </p:nvSpPr>
        <p:spPr>
          <a:xfrm>
            <a:off x="6019800" y="1891605"/>
            <a:ext cx="3054149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595959"/>
                </a:solidFill>
              </a:rPr>
              <a:t>Hacer que la clientela vote por sabores de cerveza o pizza</a:t>
            </a:r>
          </a:p>
          <a:p>
            <a:pPr indent="-698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z="2800">
              <a:solidFill>
                <a:srgbClr val="595959"/>
              </a:solidFill>
            </a:endParaRPr>
          </a:p>
        </p:txBody>
      </p:sp>
      <p:sp>
        <p:nvSpPr>
          <p:cNvPr id="791" name="Shape 791"/>
          <p:cNvSpPr/>
          <p:nvPr/>
        </p:nvSpPr>
        <p:spPr>
          <a:xfrm>
            <a:off x="427814" y="1571459"/>
            <a:ext cx="292503" cy="284557"/>
          </a:xfrm>
          <a:prstGeom prst="roundRect">
            <a:avLst>
              <a:gd fmla="val 50000" name="adj"/>
            </a:avLst>
          </a:prstGeom>
          <a:solidFill>
            <a:srgbClr val="B9675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792" name="Shape 792"/>
          <p:cNvSpPr/>
          <p:nvPr/>
        </p:nvSpPr>
        <p:spPr>
          <a:xfrm>
            <a:off x="3346048" y="1544241"/>
            <a:ext cx="292503" cy="284557"/>
          </a:xfrm>
          <a:prstGeom prst="roundRect">
            <a:avLst>
              <a:gd fmla="val 50000" name="adj"/>
            </a:avLst>
          </a:prstGeom>
          <a:solidFill>
            <a:srgbClr val="B9675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sp>
        <p:nvSpPr>
          <p:cNvPr id="793" name="Shape 793"/>
          <p:cNvSpPr/>
          <p:nvPr/>
        </p:nvSpPr>
        <p:spPr>
          <a:xfrm>
            <a:off x="6190646" y="1549924"/>
            <a:ext cx="292503" cy="278875"/>
          </a:xfrm>
          <a:prstGeom prst="roundRect">
            <a:avLst>
              <a:gd fmla="val 50000" name="adj"/>
            </a:avLst>
          </a:prstGeom>
          <a:solidFill>
            <a:srgbClr val="B9675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pic>
        <p:nvPicPr>
          <p:cNvPr descr="C:\Users\Joe\Desktop\Characters 2015-09\person15.png" id="794" name="Shape 7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244302"/>
            <a:ext cx="943428" cy="1041347"/>
          </a:xfrm>
          <a:prstGeom prst="rect">
            <a:avLst/>
          </a:prstGeom>
          <a:noFill/>
          <a:ln>
            <a:noFill/>
          </a:ln>
        </p:spPr>
      </p:pic>
      <p:sp>
        <p:nvSpPr>
          <p:cNvPr id="795" name="Shape 795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1" name="Shape 801"/>
          <p:cNvGrpSpPr/>
          <p:nvPr/>
        </p:nvGrpSpPr>
        <p:grpSpPr>
          <a:xfrm flipH="1">
            <a:off x="2238812" y="457144"/>
            <a:ext cx="6717676" cy="901139"/>
            <a:chOff x="-2986982" y="1694226"/>
            <a:chExt cx="11088934" cy="366600"/>
          </a:xfrm>
        </p:grpSpPr>
        <p:sp>
          <p:nvSpPr>
            <p:cNvPr id="802" name="Shape 802"/>
            <p:cNvSpPr txBox="1"/>
            <p:nvPr/>
          </p:nvSpPr>
          <p:spPr>
            <a:xfrm>
              <a:off x="-2986982" y="1694226"/>
              <a:ext cx="10366800" cy="36660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t" bIns="91425" lIns="182875" rIns="182875" tIns="91425">
              <a:noAutofit/>
            </a:bodyPr>
            <a:lstStyle/>
            <a:p>
              <a:pPr lvl="0" rtl="0">
                <a:spcBef>
                  <a:spcPts val="0"/>
                </a:spcBef>
                <a:buClr>
                  <a:schemeClr val="dk1"/>
                </a:buClr>
                <a:buSzPct val="39285"/>
                <a:buFont typeface="Arial"/>
                <a:buNone/>
              </a:pPr>
              <a:r>
                <a:rPr lang="en-US" sz="2800">
                  <a:solidFill>
                    <a:schemeClr val="dk1"/>
                  </a:solidFill>
                </a:rPr>
                <a:t>Alinearse con las metas del gobierno</a:t>
              </a:r>
            </a:p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2800">
                <a:solidFill>
                  <a:srgbClr val="595959"/>
                </a:solidFill>
              </a:endParaRPr>
            </a:p>
          </p:txBody>
        </p:sp>
        <p:sp>
          <p:nvSpPr>
            <p:cNvPr id="803" name="Shape 803"/>
            <p:cNvSpPr/>
            <p:nvPr/>
          </p:nvSpPr>
          <p:spPr>
            <a:xfrm>
              <a:off x="7379813" y="1830391"/>
              <a:ext cx="722139" cy="181554"/>
            </a:xfrm>
            <a:prstGeom prst="rtTriangle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04" name="Shape 804"/>
          <p:cNvSpPr txBox="1"/>
          <p:nvPr/>
        </p:nvSpPr>
        <p:spPr>
          <a:xfrm>
            <a:off x="228600" y="1910655"/>
            <a:ext cx="2790013" cy="954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800">
                <a:solidFill>
                  <a:srgbClr val="595959"/>
                </a:solidFill>
              </a:rPr>
              <a:t>Volverse un proveedor preferido</a:t>
            </a:r>
          </a:p>
        </p:txBody>
      </p:sp>
      <p:sp>
        <p:nvSpPr>
          <p:cNvPr id="805" name="Shape 805"/>
          <p:cNvSpPr txBox="1"/>
          <p:nvPr/>
        </p:nvSpPr>
        <p:spPr>
          <a:xfrm>
            <a:off x="3067049" y="1929705"/>
            <a:ext cx="2647950" cy="18158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800">
                <a:solidFill>
                  <a:srgbClr val="595959"/>
                </a:solidFill>
              </a:rPr>
              <a:t>Contratar para apoyar iniciativas de desarrollo de fuerza laboral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595959"/>
              </a:solidFill>
            </a:endParaRPr>
          </a:p>
        </p:txBody>
      </p:sp>
      <p:sp>
        <p:nvSpPr>
          <p:cNvPr id="806" name="Shape 806"/>
          <p:cNvSpPr txBox="1"/>
          <p:nvPr/>
        </p:nvSpPr>
        <p:spPr>
          <a:xfrm>
            <a:off x="5638800" y="1891605"/>
            <a:ext cx="2989659" cy="18158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800">
                <a:solidFill>
                  <a:srgbClr val="595959"/>
                </a:solidFill>
              </a:rPr>
              <a:t>Recibir subsidios de alquiler en áreas clave de desarrollo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2800">
              <a:solidFill>
                <a:srgbClr val="595959"/>
              </a:solidFill>
            </a:endParaRPr>
          </a:p>
        </p:txBody>
      </p:sp>
      <p:sp>
        <p:nvSpPr>
          <p:cNvPr id="807" name="Shape 807"/>
          <p:cNvSpPr/>
          <p:nvPr/>
        </p:nvSpPr>
        <p:spPr>
          <a:xfrm>
            <a:off x="381000" y="1571459"/>
            <a:ext cx="292503" cy="284557"/>
          </a:xfrm>
          <a:prstGeom prst="roundRect">
            <a:avLst>
              <a:gd fmla="val 50000" name="adj"/>
            </a:avLst>
          </a:prstGeom>
          <a:solidFill>
            <a:srgbClr val="B9675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808" name="Shape 808"/>
          <p:cNvSpPr/>
          <p:nvPr/>
        </p:nvSpPr>
        <p:spPr>
          <a:xfrm>
            <a:off x="3212697" y="1544241"/>
            <a:ext cx="292503" cy="284557"/>
          </a:xfrm>
          <a:prstGeom prst="roundRect">
            <a:avLst>
              <a:gd fmla="val 50000" name="adj"/>
            </a:avLst>
          </a:prstGeom>
          <a:solidFill>
            <a:srgbClr val="B9675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sp>
        <p:nvSpPr>
          <p:cNvPr id="809" name="Shape 809"/>
          <p:cNvSpPr/>
          <p:nvPr/>
        </p:nvSpPr>
        <p:spPr>
          <a:xfrm>
            <a:off x="5715000" y="1549924"/>
            <a:ext cx="292503" cy="278875"/>
          </a:xfrm>
          <a:prstGeom prst="roundRect">
            <a:avLst>
              <a:gd fmla="val 50000" name="adj"/>
            </a:avLst>
          </a:prstGeom>
          <a:solidFill>
            <a:srgbClr val="B9675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pic>
        <p:nvPicPr>
          <p:cNvPr descr="C:\Users\Joe\Desktop\Characters 2015-09\person13.png" id="810" name="Shape 8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4740" y="244302"/>
            <a:ext cx="943428" cy="1041347"/>
          </a:xfrm>
          <a:prstGeom prst="rect">
            <a:avLst/>
          </a:prstGeom>
          <a:noFill/>
          <a:ln>
            <a:noFill/>
          </a:ln>
        </p:spPr>
      </p:pic>
      <p:sp>
        <p:nvSpPr>
          <p:cNvPr id="811" name="Shape 811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/>
        </p:nvSpPr>
        <p:spPr>
          <a:xfrm>
            <a:off x="0" y="457200"/>
            <a:ext cx="9144000" cy="9906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3200">
                <a:solidFill>
                  <a:srgbClr val="595959"/>
                </a:solidFill>
              </a:rPr>
              <a:t>Una consulta gratuita de 30 minutos 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3200">
                <a:solidFill>
                  <a:srgbClr val="595959"/>
                </a:solidFill>
              </a:rPr>
              <a:t>luego de asistir</a:t>
            </a:r>
          </a:p>
        </p:txBody>
      </p:sp>
      <p:sp>
        <p:nvSpPr>
          <p:cNvPr id="123" name="Shape 123"/>
          <p:cNvSpPr txBox="1"/>
          <p:nvPr/>
        </p:nvSpPr>
        <p:spPr>
          <a:xfrm>
            <a:off x="457200" y="3822928"/>
            <a:ext cx="8153400" cy="2839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B053"/>
              </a:buClr>
              <a:buSzPct val="100000"/>
              <a:buFont typeface="Arial"/>
              <a:buChar char="•"/>
            </a:pPr>
            <a:r>
              <a:rPr lang="en-US" sz="2800">
                <a:solidFill>
                  <a:srgbClr val="595959"/>
                </a:solidFill>
              </a:rPr>
              <a:t>Colegas de consejería que han trabajado en cooperativas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B053"/>
              </a:buClr>
              <a:buSzPct val="100000"/>
              <a:buFont typeface="Arial"/>
              <a:buChar char="•"/>
            </a:pPr>
            <a:r>
              <a:rPr lang="en-US" sz="2800">
                <a:solidFill>
                  <a:srgbClr val="595959"/>
                </a:solidFill>
              </a:rPr>
              <a:t>Personas graduadas de un programa de certificación de un año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B053"/>
              </a:buClr>
              <a:buSzPct val="100000"/>
              <a:buFont typeface="Arial"/>
              <a:buChar char="•"/>
            </a:pPr>
            <a:r>
              <a:rPr lang="en-US" sz="2800">
                <a:solidFill>
                  <a:srgbClr val="595959"/>
                </a:solidFill>
              </a:rPr>
              <a:t>Familiaridad con ejemplos a lo largo de EE.UU.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B053"/>
              </a:buClr>
              <a:buSzPct val="100000"/>
              <a:buFont typeface="Arial"/>
              <a:buChar char="•"/>
            </a:pPr>
            <a:r>
              <a:rPr lang="en-US" sz="2800">
                <a:solidFill>
                  <a:srgbClr val="595959"/>
                </a:solidFill>
              </a:rPr>
              <a:t>Contacto: </a:t>
            </a:r>
            <a:r>
              <a:rPr b="1" lang="en-US" sz="2800">
                <a:solidFill>
                  <a:srgbClr val="595959"/>
                </a:solidFill>
                <a:hlinkClick r:id="rId3"/>
              </a:rPr>
              <a:t>intake@dawn.coop</a:t>
            </a:r>
          </a:p>
          <a:p>
            <a: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595959"/>
              </a:solidFill>
            </a:endParaRPr>
          </a:p>
        </p:txBody>
      </p:sp>
      <p:sp>
        <p:nvSpPr>
          <p:cNvPr id="124" name="Shape 124"/>
          <p:cNvSpPr txBox="1"/>
          <p:nvPr/>
        </p:nvSpPr>
        <p:spPr>
          <a:xfrm>
            <a:off x="0" y="3134380"/>
            <a:ext cx="8715705" cy="523219"/>
          </a:xfrm>
          <a:prstGeom prst="rect">
            <a:avLst/>
          </a:prstGeom>
          <a:solidFill>
            <a:srgbClr val="43ACA7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7937" lvl="1" marL="1150938" marR="0" rtl="0" algn="l">
              <a:spcBef>
                <a:spcPts val="0"/>
              </a:spcBef>
              <a:buSzPct val="25000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Democracy at Work Network (DAWN)</a:t>
            </a:r>
          </a:p>
        </p:txBody>
      </p:sp>
      <p:grpSp>
        <p:nvGrpSpPr>
          <p:cNvPr id="125" name="Shape 125"/>
          <p:cNvGrpSpPr/>
          <p:nvPr/>
        </p:nvGrpSpPr>
        <p:grpSpPr>
          <a:xfrm>
            <a:off x="2662482" y="1600200"/>
            <a:ext cx="3357344" cy="523219"/>
            <a:chOff x="4183" y="457200"/>
            <a:chExt cx="4567815" cy="523219"/>
          </a:xfrm>
        </p:grpSpPr>
        <p:sp>
          <p:nvSpPr>
            <p:cNvPr id="126" name="Shape 126"/>
            <p:cNvSpPr txBox="1"/>
            <p:nvPr/>
          </p:nvSpPr>
          <p:spPr>
            <a:xfrm>
              <a:off x="457200" y="457200"/>
              <a:ext cx="4114799" cy="523219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2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Shape 127"/>
            <p:cNvSpPr/>
            <p:nvPr/>
          </p:nvSpPr>
          <p:spPr>
            <a:xfrm flipH="1" rot="-5400000">
              <a:off x="78716" y="468419"/>
              <a:ext cx="358915" cy="507981"/>
            </a:xfrm>
            <a:prstGeom prst="rtTriangle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" name="Shape 128"/>
          <p:cNvGrpSpPr/>
          <p:nvPr/>
        </p:nvGrpSpPr>
        <p:grpSpPr>
          <a:xfrm flipH="1">
            <a:off x="2904384" y="2270183"/>
            <a:ext cx="3267815" cy="523219"/>
            <a:chOff x="4183" y="457200"/>
            <a:chExt cx="4567815" cy="523219"/>
          </a:xfrm>
        </p:grpSpPr>
        <p:sp>
          <p:nvSpPr>
            <p:cNvPr id="129" name="Shape 129"/>
            <p:cNvSpPr txBox="1"/>
            <p:nvPr/>
          </p:nvSpPr>
          <p:spPr>
            <a:xfrm>
              <a:off x="457200" y="457200"/>
              <a:ext cx="4114799" cy="523219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2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Shape 130"/>
            <p:cNvSpPr/>
            <p:nvPr/>
          </p:nvSpPr>
          <p:spPr>
            <a:xfrm flipH="1" rot="-5400000">
              <a:off x="78716" y="468419"/>
              <a:ext cx="358915" cy="507981"/>
            </a:xfrm>
            <a:prstGeom prst="rtTriangle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C:\Users\Joe\Desktop\Characters 2015-09\person08.png" id="131" name="Shape 1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74883" y="1654893"/>
            <a:ext cx="994098" cy="10972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Joe\Desktop\Characters 2015-09\person09.png" id="132" name="Shape 1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72200" y="1654893"/>
            <a:ext cx="994098" cy="1097279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Shape 133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15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6" name="Shape 816"/>
          <p:cNvGrpSpPr/>
          <p:nvPr/>
        </p:nvGrpSpPr>
        <p:grpSpPr>
          <a:xfrm>
            <a:off x="5334000" y="2057400"/>
            <a:ext cx="2666999" cy="2666999"/>
            <a:chOff x="5232345" y="3048000"/>
            <a:chExt cx="2666999" cy="2666999"/>
          </a:xfrm>
        </p:grpSpPr>
        <p:sp>
          <p:nvSpPr>
            <p:cNvPr id="817" name="Shape 817"/>
            <p:cNvSpPr/>
            <p:nvPr/>
          </p:nvSpPr>
          <p:spPr>
            <a:xfrm rot="5400000">
              <a:off x="5232345" y="3048000"/>
              <a:ext cx="2666999" cy="2666999"/>
            </a:xfrm>
            <a:prstGeom prst="ellipse">
              <a:avLst/>
            </a:prstGeom>
            <a:solidFill>
              <a:srgbClr val="B96750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8" name="Shape 818"/>
            <p:cNvSpPr/>
            <p:nvPr/>
          </p:nvSpPr>
          <p:spPr>
            <a:xfrm rot="5400000">
              <a:off x="5656207" y="3467100"/>
              <a:ext cx="1862137" cy="1862137"/>
            </a:xfrm>
            <a:prstGeom prst="ellipse">
              <a:avLst/>
            </a:prstGeom>
            <a:solidFill>
              <a:srgbClr val="617A82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9" name="Shape 819"/>
            <p:cNvSpPr/>
            <p:nvPr/>
          </p:nvSpPr>
          <p:spPr>
            <a:xfrm rot="5400000">
              <a:off x="6075550" y="3848100"/>
              <a:ext cx="981074" cy="981074"/>
            </a:xfrm>
            <a:prstGeom prst="ellipse">
              <a:avLst/>
            </a:prstGeom>
            <a:solidFill>
              <a:srgbClr val="43ACA7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20" name="Shape 820"/>
          <p:cNvSpPr txBox="1"/>
          <p:nvPr/>
        </p:nvSpPr>
        <p:spPr>
          <a:xfrm>
            <a:off x="228600" y="304800"/>
            <a:ext cx="5681661" cy="53245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SzPct val="55000"/>
              <a:buNone/>
            </a:pPr>
            <a:r>
              <a:rPr b="1" lang="en-US" sz="2000">
                <a:solidFill>
                  <a:srgbClr val="43ACA7"/>
                </a:solidFill>
              </a:rPr>
              <a:t>Desarrollo de la capacidad cooperativa</a:t>
            </a:r>
          </a:p>
          <a:p>
            <a:pPr indent="-350837" lvl="1" marL="5794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B053"/>
              </a:buClr>
              <a:buSzPct val="100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</a:rPr>
              <a:t>Construir un equipo con una visión compartida</a:t>
            </a:r>
          </a:p>
          <a:p>
            <a:pPr indent="-350837" lvl="1" marL="5794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B053"/>
              </a:buClr>
              <a:buSzPct val="100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</a:rPr>
              <a:t>Aclarar lo que significa ser miembro</a:t>
            </a:r>
          </a:p>
          <a:p>
            <a:pPr indent="-350837" lvl="1" marL="5794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B053"/>
              </a:buClr>
              <a:buSzPct val="100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</a:rPr>
              <a:t>Aprender a delegar trabajo</a:t>
            </a:r>
          </a:p>
          <a:p>
            <a:pPr indent="-350837" lvl="1" marL="5794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B053"/>
              </a:buClr>
              <a:buSzPct val="100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</a:rPr>
              <a:t>Practicar el hacernos responsables unos a otros </a:t>
            </a:r>
          </a:p>
          <a:p>
            <a:pPr indent="-7937" lvl="1" marL="236537" marR="0" rtl="0" algn="l">
              <a:spcBef>
                <a:spcPts val="0"/>
              </a:spcBef>
              <a:buSzPct val="25000"/>
              <a:buNone/>
            </a:pPr>
            <a:r>
              <a:rPr b="1" lang="en-US" sz="2000">
                <a:solidFill>
                  <a:srgbClr val="617A82"/>
                </a:solidFill>
              </a:rPr>
              <a:t>Desarrollo de negocios</a:t>
            </a:r>
          </a:p>
          <a:p>
            <a:pPr indent="-350837" lvl="1" marL="5794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B053"/>
              </a:buClr>
              <a:buSzPct val="100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</a:rPr>
              <a:t>Crear valor para otras personas </a:t>
            </a:r>
          </a:p>
          <a:p>
            <a:pPr indent="-350837" lvl="1" marL="5794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B053"/>
              </a:buClr>
              <a:buSzPct val="100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</a:rPr>
              <a:t>Crear una entidad legal</a:t>
            </a:r>
          </a:p>
          <a:p>
            <a:pPr indent="-350837" lvl="1" marL="5794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B053"/>
              </a:buClr>
              <a:buSzPct val="100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</a:rPr>
              <a:t>Recaudar capital de inicio</a:t>
            </a:r>
          </a:p>
          <a:p>
            <a:pPr indent="-350837" lvl="1" marL="5794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B053"/>
              </a:buClr>
              <a:buSzPct val="100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</a:rPr>
              <a:t>Establecer gobierno y administración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b="1" lang="en-US" sz="2000">
                <a:solidFill>
                  <a:srgbClr val="B96750"/>
                </a:solidFill>
              </a:rPr>
              <a:t>Desarrollo del ecosistema </a:t>
            </a:r>
          </a:p>
          <a:p>
            <a:pPr indent="-350837" lvl="1" marL="5794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B053"/>
              </a:buClr>
              <a:buSzPct val="100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</a:rPr>
              <a:t>Recibir asistencia técnica</a:t>
            </a:r>
          </a:p>
          <a:p>
            <a:pPr indent="-350837" lvl="1" marL="5794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B053"/>
              </a:buClr>
              <a:buSzPct val="100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</a:rPr>
              <a:t>Conectar con movimientos sociales </a:t>
            </a:r>
          </a:p>
          <a:p>
            <a:pPr indent="-350837" lvl="1" marL="5794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B053"/>
              </a:buClr>
              <a:buSzPct val="100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</a:rPr>
              <a:t>Lograr compromisos de la clientela y recibir sus consejos </a:t>
            </a:r>
          </a:p>
          <a:p>
            <a:pPr indent="-350837" lvl="1" marL="5794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B053"/>
              </a:buClr>
              <a:buSzPct val="100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</a:rPr>
              <a:t>Alinearse con las metas del gobierno</a:t>
            </a:r>
          </a:p>
          <a:p>
            <a:pPr indent="0" lvl="0" marL="457200" marR="0" rtl="0" algn="l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821" name="Shape 821"/>
          <p:cNvCxnSpPr/>
          <p:nvPr/>
        </p:nvCxnSpPr>
        <p:spPr>
          <a:xfrm>
            <a:off x="4951025" y="2329325"/>
            <a:ext cx="1526100" cy="1018800"/>
          </a:xfrm>
          <a:prstGeom prst="straightConnector1">
            <a:avLst/>
          </a:prstGeom>
          <a:noFill/>
          <a:ln cap="flat" cmpd="sng" w="38100">
            <a:solidFill>
              <a:srgbClr val="CDB053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822" name="Shape 822"/>
          <p:cNvCxnSpPr/>
          <p:nvPr/>
        </p:nvCxnSpPr>
        <p:spPr>
          <a:xfrm flipH="1" rot="10800000">
            <a:off x="4356250" y="3427475"/>
            <a:ext cx="1554000" cy="127800"/>
          </a:xfrm>
          <a:prstGeom prst="straightConnector1">
            <a:avLst/>
          </a:prstGeom>
          <a:noFill/>
          <a:ln cap="flat" cmpd="sng" w="38100">
            <a:solidFill>
              <a:srgbClr val="CDB053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823" name="Shape 823"/>
          <p:cNvCxnSpPr/>
          <p:nvPr/>
        </p:nvCxnSpPr>
        <p:spPr>
          <a:xfrm flipH="1" rot="10800000">
            <a:off x="5133100" y="4191200"/>
            <a:ext cx="777000" cy="650700"/>
          </a:xfrm>
          <a:prstGeom prst="straightConnector1">
            <a:avLst/>
          </a:prstGeom>
          <a:noFill/>
          <a:ln cap="flat" cmpd="sng" w="38100">
            <a:solidFill>
              <a:srgbClr val="CDB053"/>
            </a:solidFill>
            <a:prstDash val="solid"/>
            <a:round/>
            <a:headEnd len="med" w="med" type="none"/>
            <a:tailEnd len="lg" w="lg" type="stealth"/>
          </a:ln>
        </p:spPr>
      </p:cxnSp>
      <p:grpSp>
        <p:nvGrpSpPr>
          <p:cNvPr id="824" name="Shape 824"/>
          <p:cNvGrpSpPr/>
          <p:nvPr/>
        </p:nvGrpSpPr>
        <p:grpSpPr>
          <a:xfrm>
            <a:off x="4644929" y="6073325"/>
            <a:ext cx="4360595" cy="671184"/>
            <a:chOff x="4745191" y="717503"/>
            <a:chExt cx="3857568" cy="671184"/>
          </a:xfrm>
        </p:grpSpPr>
        <p:sp>
          <p:nvSpPr>
            <p:cNvPr id="825" name="Shape 825"/>
            <p:cNvSpPr/>
            <p:nvPr/>
          </p:nvSpPr>
          <p:spPr>
            <a:xfrm rot="-5400000">
              <a:off x="4744291" y="1112387"/>
              <a:ext cx="277200" cy="275400"/>
            </a:xfrm>
            <a:prstGeom prst="rtTriangle">
              <a:avLst/>
            </a:prstGeom>
            <a:solidFill>
              <a:schemeClr val="lt1"/>
            </a:solidFill>
            <a:ln cap="flat" cmpd="sng" w="12700">
              <a:solidFill>
                <a:srgbClr val="CDB053"/>
              </a:solidFill>
              <a:prstDash val="dash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6" name="Shape 826"/>
            <p:cNvSpPr txBox="1"/>
            <p:nvPr/>
          </p:nvSpPr>
          <p:spPr>
            <a:xfrm flipH="1">
              <a:off x="5015959" y="717503"/>
              <a:ext cx="3586800" cy="61560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rgbClr val="CDB053"/>
              </a:solidFill>
              <a:prstDash val="dash"/>
              <a:round/>
              <a:headEnd len="med" w="med" type="none"/>
              <a:tailEnd len="med" w="med" type="none"/>
            </a:ln>
          </p:spPr>
          <p:txBody>
            <a:bodyPr anchorCtr="0" anchor="t" bIns="91425" lIns="182875" rIns="182875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lang="en-US" sz="2800">
                  <a:solidFill>
                    <a:srgbClr val="595959"/>
                  </a:solidFill>
                </a:rPr>
                <a:t>¿Qué preguntas tiene?</a:t>
              </a:r>
            </a:p>
          </p:txBody>
        </p:sp>
        <p:cxnSp>
          <p:nvCxnSpPr>
            <p:cNvPr id="827" name="Shape 827"/>
            <p:cNvCxnSpPr/>
            <p:nvPr/>
          </p:nvCxnSpPr>
          <p:spPr>
            <a:xfrm rot="10800000">
              <a:off x="5425049" y="1111487"/>
              <a:ext cx="0" cy="277200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pic>
        <p:nvPicPr>
          <p:cNvPr descr="C:\Users\Joe\Desktop\Characters 2015-09\person02.png" id="828" name="Shape 8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82675" y="5888262"/>
            <a:ext cx="943500" cy="1041300"/>
          </a:xfrm>
          <a:prstGeom prst="rect">
            <a:avLst/>
          </a:prstGeom>
          <a:noFill/>
          <a:ln>
            <a:noFill/>
          </a:ln>
        </p:spPr>
      </p:pic>
      <p:sp>
        <p:nvSpPr>
          <p:cNvPr id="829" name="Shape 829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4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5" name="Shape 835"/>
          <p:cNvGrpSpPr/>
          <p:nvPr/>
        </p:nvGrpSpPr>
        <p:grpSpPr>
          <a:xfrm flipH="1">
            <a:off x="1405734" y="4971469"/>
            <a:ext cx="7052122" cy="1389981"/>
            <a:chOff x="-7302421" y="1694226"/>
            <a:chExt cx="15404373" cy="623310"/>
          </a:xfrm>
        </p:grpSpPr>
        <p:sp>
          <p:nvSpPr>
            <p:cNvPr id="836" name="Shape 836"/>
            <p:cNvSpPr txBox="1"/>
            <p:nvPr/>
          </p:nvSpPr>
          <p:spPr>
            <a:xfrm>
              <a:off x="-7302421" y="1694226"/>
              <a:ext cx="14682236" cy="62331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t" bIns="91425" lIns="182875" rIns="182875" tIns="91425">
              <a:noAutofit/>
            </a:bodyPr>
            <a:lstStyle/>
            <a:p>
              <a:pPr indent="-6985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39285"/>
                <a:buFont typeface="Arial"/>
                <a:buNone/>
              </a:pPr>
              <a:r>
                <a:rPr lang="en-US" sz="2800">
                  <a:solidFill>
                    <a:srgbClr val="595959"/>
                  </a:solidFill>
                </a:rPr>
                <a:t>Las personas emprendedoras pueden enfocarse en sus fortalezas pero deben buscar apoyo para sus debilidades</a:t>
              </a:r>
            </a:p>
            <a:p>
              <a:pPr indent="-6985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sz="2800">
                <a:solidFill>
                  <a:srgbClr val="595959"/>
                </a:solidFill>
              </a:endParaRPr>
            </a:p>
            <a:p>
              <a:pPr indent="-6985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sz="2800">
                <a:solidFill>
                  <a:srgbClr val="595959"/>
                </a:solidFill>
              </a:endParaRPr>
            </a:p>
          </p:txBody>
        </p:sp>
        <p:sp>
          <p:nvSpPr>
            <p:cNvPr id="837" name="Shape 837"/>
            <p:cNvSpPr/>
            <p:nvPr/>
          </p:nvSpPr>
          <p:spPr>
            <a:xfrm>
              <a:off x="7379813" y="1893369"/>
              <a:ext cx="722139" cy="181554"/>
            </a:xfrm>
            <a:prstGeom prst="rtTriangle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38" name="Shape 838"/>
          <p:cNvGrpSpPr/>
          <p:nvPr/>
        </p:nvGrpSpPr>
        <p:grpSpPr>
          <a:xfrm>
            <a:off x="3021261" y="3429000"/>
            <a:ext cx="4490885" cy="615600"/>
            <a:chOff x="2925127" y="838200"/>
            <a:chExt cx="4490885" cy="615600"/>
          </a:xfrm>
        </p:grpSpPr>
        <p:sp>
          <p:nvSpPr>
            <p:cNvPr id="839" name="Shape 839"/>
            <p:cNvSpPr/>
            <p:nvPr/>
          </p:nvSpPr>
          <p:spPr>
            <a:xfrm rot="-5400000">
              <a:off x="2924154" y="1036241"/>
              <a:ext cx="277218" cy="275272"/>
            </a:xfrm>
            <a:prstGeom prst="rtTriangle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0" name="Shape 840"/>
            <p:cNvSpPr txBox="1"/>
            <p:nvPr/>
          </p:nvSpPr>
          <p:spPr>
            <a:xfrm flipH="1">
              <a:off x="3200413" y="838200"/>
              <a:ext cx="4215600" cy="61560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t" bIns="91425" lIns="182875" rIns="182875" tIns="91425">
              <a:noAutofit/>
            </a:bodyPr>
            <a:lstStyle/>
            <a:p>
              <a:pPr lvl="0" rtl="0">
                <a:spcBef>
                  <a:spcPts val="0"/>
                </a:spcBef>
                <a:buClr>
                  <a:schemeClr val="dk1"/>
                </a:buClr>
                <a:buSzPct val="39285"/>
                <a:buFont typeface="Arial"/>
                <a:buNone/>
              </a:pPr>
              <a:r>
                <a:rPr lang="en-US" sz="2800">
                  <a:solidFill>
                    <a:srgbClr val="595959"/>
                  </a:solidFill>
                </a:rPr>
                <a:t>¿Por dónde empiezo?</a:t>
              </a:r>
            </a:p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2800">
                <a:solidFill>
                  <a:srgbClr val="595959"/>
                </a:solidFill>
              </a:endParaRPr>
            </a:p>
          </p:txBody>
        </p:sp>
        <p:cxnSp>
          <p:nvCxnSpPr>
            <p:cNvPr id="841" name="Shape 841"/>
            <p:cNvCxnSpPr>
              <a:stCxn id="839" idx="2"/>
              <a:endCxn id="839" idx="4"/>
            </p:cNvCxnSpPr>
            <p:nvPr/>
          </p:nvCxnSpPr>
          <p:spPr>
            <a:xfrm rot="10800000">
              <a:off x="3200399" y="1035287"/>
              <a:ext cx="0" cy="277200"/>
            </a:xfrm>
            <a:prstGeom prst="straightConnector1">
              <a:avLst/>
            </a:prstGeom>
            <a:noFill/>
            <a:ln>
              <a:noFill/>
            </a:ln>
          </p:spPr>
        </p:cxnSp>
      </p:grpSp>
      <p:grpSp>
        <p:nvGrpSpPr>
          <p:cNvPr id="842" name="Shape 842"/>
          <p:cNvGrpSpPr/>
          <p:nvPr/>
        </p:nvGrpSpPr>
        <p:grpSpPr>
          <a:xfrm>
            <a:off x="152400" y="440347"/>
            <a:ext cx="2820000" cy="2186133"/>
            <a:chOff x="838200" y="317961"/>
            <a:chExt cx="2820000" cy="2186133"/>
          </a:xfrm>
        </p:grpSpPr>
        <p:sp>
          <p:nvSpPr>
            <p:cNvPr id="843" name="Shape 843"/>
            <p:cNvSpPr/>
            <p:nvPr/>
          </p:nvSpPr>
          <p:spPr>
            <a:xfrm>
              <a:off x="1783388" y="1523095"/>
              <a:ext cx="981000" cy="981000"/>
            </a:xfrm>
            <a:prstGeom prst="ellipse">
              <a:avLst/>
            </a:prstGeom>
            <a:solidFill>
              <a:srgbClr val="43ACA7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Shape 844"/>
            <p:cNvSpPr txBox="1"/>
            <p:nvPr/>
          </p:nvSpPr>
          <p:spPr>
            <a:xfrm>
              <a:off x="838200" y="317961"/>
              <a:ext cx="2820000" cy="10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lvl="0" rtl="0">
                <a:spcBef>
                  <a:spcPts val="0"/>
                </a:spcBef>
                <a:buClr>
                  <a:schemeClr val="dk1"/>
                </a:buClr>
                <a:buSzPct val="45833"/>
                <a:buFont typeface="Arial"/>
                <a:buNone/>
              </a:pPr>
              <a:r>
                <a:rPr lang="en-US" sz="2400">
                  <a:solidFill>
                    <a:srgbClr val="595959"/>
                  </a:solidFill>
                </a:rPr>
                <a:t>Desarrollo de la capacidad cooperativa</a:t>
              </a:r>
            </a:p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5" name="Shape 845"/>
          <p:cNvGrpSpPr/>
          <p:nvPr/>
        </p:nvGrpSpPr>
        <p:grpSpPr>
          <a:xfrm>
            <a:off x="3124200" y="579585"/>
            <a:ext cx="2819886" cy="1970770"/>
            <a:chOff x="3124200" y="533400"/>
            <a:chExt cx="2819886" cy="1970770"/>
          </a:xfrm>
        </p:grpSpPr>
        <p:sp>
          <p:nvSpPr>
            <p:cNvPr id="846" name="Shape 846"/>
            <p:cNvSpPr/>
            <p:nvPr/>
          </p:nvSpPr>
          <p:spPr>
            <a:xfrm>
              <a:off x="4081462" y="1523095"/>
              <a:ext cx="981074" cy="981074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7" name="Shape 847"/>
            <p:cNvSpPr txBox="1"/>
            <p:nvPr/>
          </p:nvSpPr>
          <p:spPr>
            <a:xfrm>
              <a:off x="3124200" y="533400"/>
              <a:ext cx="2819886" cy="8309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lvl="0" rtl="0">
                <a:spcBef>
                  <a:spcPts val="0"/>
                </a:spcBef>
                <a:buClr>
                  <a:schemeClr val="dk1"/>
                </a:buClr>
                <a:buSzPct val="45833"/>
                <a:buFont typeface="Arial"/>
                <a:buNone/>
              </a:pPr>
              <a:r>
                <a:rPr lang="en-US" sz="2400">
                  <a:solidFill>
                    <a:srgbClr val="595959"/>
                  </a:solidFill>
                </a:rPr>
                <a:t>Desarrollo de negocios</a:t>
              </a:r>
            </a:p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2400">
                <a:solidFill>
                  <a:srgbClr val="595959"/>
                </a:solidFill>
              </a:endParaRPr>
            </a:p>
          </p:txBody>
        </p:sp>
      </p:grpSp>
      <p:grpSp>
        <p:nvGrpSpPr>
          <p:cNvPr id="848" name="Shape 848"/>
          <p:cNvGrpSpPr/>
          <p:nvPr/>
        </p:nvGrpSpPr>
        <p:grpSpPr>
          <a:xfrm>
            <a:off x="5956001" y="579586"/>
            <a:ext cx="2819886" cy="1984082"/>
            <a:chOff x="5562114" y="531581"/>
            <a:chExt cx="2819886" cy="1984082"/>
          </a:xfrm>
        </p:grpSpPr>
        <p:sp>
          <p:nvSpPr>
            <p:cNvPr id="849" name="Shape 849"/>
            <p:cNvSpPr/>
            <p:nvPr/>
          </p:nvSpPr>
          <p:spPr>
            <a:xfrm>
              <a:off x="6461067" y="1534588"/>
              <a:ext cx="981074" cy="981074"/>
            </a:xfrm>
            <a:prstGeom prst="ellipse">
              <a:avLst/>
            </a:prstGeom>
            <a:solidFill>
              <a:srgbClr val="B96750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0" name="Shape 850"/>
            <p:cNvSpPr txBox="1"/>
            <p:nvPr/>
          </p:nvSpPr>
          <p:spPr>
            <a:xfrm>
              <a:off x="5562114" y="531581"/>
              <a:ext cx="2819886" cy="8309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rPr lang="en-US" sz="2400">
                  <a:solidFill>
                    <a:srgbClr val="595959"/>
                  </a:solidFill>
                </a:rPr>
                <a:t>Desarrollo del ecosistema</a:t>
              </a:r>
            </a:p>
          </p:txBody>
        </p:sp>
      </p:grpSp>
      <p:pic>
        <p:nvPicPr>
          <p:cNvPr descr="C:\Users\Joe\Desktop\Characters 2015-09\person02.png" id="851" name="Shape 8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05058" y="3244003"/>
            <a:ext cx="943428" cy="10413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Joe\Desktop\Characters 2015-09\person09.png" id="852" name="Shape 8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1931" y="4956519"/>
            <a:ext cx="943428" cy="1041347"/>
          </a:xfrm>
          <a:prstGeom prst="rect">
            <a:avLst/>
          </a:prstGeom>
          <a:noFill/>
          <a:ln>
            <a:noFill/>
          </a:ln>
        </p:spPr>
      </p:pic>
      <p:sp>
        <p:nvSpPr>
          <p:cNvPr id="853" name="Shape 853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sp>
        <p:nvSpPr>
          <p:cNvPr id="854" name="Shape 854"/>
          <p:cNvSpPr/>
          <p:nvPr/>
        </p:nvSpPr>
        <p:spPr>
          <a:xfrm>
            <a:off x="3724737" y="1541200"/>
            <a:ext cx="981000" cy="981000"/>
          </a:xfrm>
          <a:prstGeom prst="ellipse">
            <a:avLst/>
          </a:prstGeom>
          <a:solidFill>
            <a:srgbClr val="617A8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59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0" name="Shape 860"/>
          <p:cNvGrpSpPr/>
          <p:nvPr/>
        </p:nvGrpSpPr>
        <p:grpSpPr>
          <a:xfrm flipH="1">
            <a:off x="1405737" y="5256148"/>
            <a:ext cx="7052112" cy="1329609"/>
            <a:chOff x="-7302399" y="1694223"/>
            <a:chExt cx="15404352" cy="792000"/>
          </a:xfrm>
        </p:grpSpPr>
        <p:sp>
          <p:nvSpPr>
            <p:cNvPr id="861" name="Shape 861"/>
            <p:cNvSpPr txBox="1"/>
            <p:nvPr/>
          </p:nvSpPr>
          <p:spPr>
            <a:xfrm>
              <a:off x="-7302399" y="1694223"/>
              <a:ext cx="14682300" cy="79200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t" bIns="91425" lIns="182875" rIns="182875" tIns="91425">
              <a:noAutofit/>
            </a:bodyPr>
            <a:lstStyle/>
            <a:p>
              <a:pPr lvl="0" rtl="0">
                <a:spcBef>
                  <a:spcPts val="0"/>
                </a:spcBef>
                <a:buClr>
                  <a:schemeClr val="dk1"/>
                </a:buClr>
                <a:buSzPct val="39285"/>
                <a:buFont typeface="Arial"/>
                <a:buNone/>
              </a:pPr>
              <a:r>
                <a:rPr lang="en-US" sz="2800">
                  <a:solidFill>
                    <a:srgbClr val="595959"/>
                  </a:solidFill>
                </a:rPr>
                <a:t>Las personas emprendedoras pueden enfocarse en sus fortalezas pero deben buscar apoyo para sus debilidades.</a:t>
              </a:r>
            </a:p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2800">
                <a:solidFill>
                  <a:srgbClr val="595959"/>
                </a:solidFill>
              </a:endParaRPr>
            </a:p>
          </p:txBody>
        </p:sp>
        <p:sp>
          <p:nvSpPr>
            <p:cNvPr id="862" name="Shape 862"/>
            <p:cNvSpPr/>
            <p:nvPr/>
          </p:nvSpPr>
          <p:spPr>
            <a:xfrm>
              <a:off x="7379813" y="1893369"/>
              <a:ext cx="722139" cy="181554"/>
            </a:xfrm>
            <a:prstGeom prst="rtTriangle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3" name="Shape 863"/>
          <p:cNvGrpSpPr/>
          <p:nvPr/>
        </p:nvGrpSpPr>
        <p:grpSpPr>
          <a:xfrm>
            <a:off x="228600" y="503385"/>
            <a:ext cx="2819886" cy="1970770"/>
            <a:chOff x="838200" y="533400"/>
            <a:chExt cx="2819886" cy="1970770"/>
          </a:xfrm>
        </p:grpSpPr>
        <p:sp>
          <p:nvSpPr>
            <p:cNvPr id="864" name="Shape 864"/>
            <p:cNvSpPr/>
            <p:nvPr/>
          </p:nvSpPr>
          <p:spPr>
            <a:xfrm>
              <a:off x="1783388" y="1523095"/>
              <a:ext cx="981074" cy="981074"/>
            </a:xfrm>
            <a:prstGeom prst="ellipse">
              <a:avLst/>
            </a:prstGeom>
            <a:solidFill>
              <a:srgbClr val="43ACA7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5" name="Shape 865"/>
            <p:cNvSpPr txBox="1"/>
            <p:nvPr/>
          </p:nvSpPr>
          <p:spPr>
            <a:xfrm>
              <a:off x="838200" y="533400"/>
              <a:ext cx="2819886" cy="8309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lvl="0" rtl="0" algn="ctr">
                <a:spcBef>
                  <a:spcPts val="0"/>
                </a:spcBef>
                <a:buClr>
                  <a:schemeClr val="dk1"/>
                </a:buClr>
                <a:buSzPct val="45833"/>
                <a:buFont typeface="Arial"/>
                <a:buNone/>
              </a:pPr>
              <a:r>
                <a:rPr lang="en-US" sz="2400">
                  <a:solidFill>
                    <a:srgbClr val="595959"/>
                  </a:solidFill>
                </a:rPr>
                <a:t>Capacidad Cooperativa</a:t>
              </a:r>
            </a:p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6" name="Shape 866"/>
          <p:cNvGrpSpPr/>
          <p:nvPr/>
        </p:nvGrpSpPr>
        <p:grpSpPr>
          <a:xfrm>
            <a:off x="3124200" y="579585"/>
            <a:ext cx="2819886" cy="1970770"/>
            <a:chOff x="3124200" y="533400"/>
            <a:chExt cx="2819886" cy="1970770"/>
          </a:xfrm>
        </p:grpSpPr>
        <p:sp>
          <p:nvSpPr>
            <p:cNvPr id="867" name="Shape 867"/>
            <p:cNvSpPr/>
            <p:nvPr/>
          </p:nvSpPr>
          <p:spPr>
            <a:xfrm>
              <a:off x="4081462" y="1523095"/>
              <a:ext cx="981074" cy="981074"/>
            </a:xfrm>
            <a:prstGeom prst="ellipse">
              <a:avLst/>
            </a:prstGeom>
            <a:solidFill>
              <a:srgbClr val="617A82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8" name="Shape 868"/>
            <p:cNvSpPr txBox="1"/>
            <p:nvPr/>
          </p:nvSpPr>
          <p:spPr>
            <a:xfrm>
              <a:off x="3124200" y="533400"/>
              <a:ext cx="2819886" cy="8309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rPr lang="en-US" sz="2400">
                  <a:solidFill>
                    <a:srgbClr val="595959"/>
                  </a:solidFill>
                </a:rPr>
                <a:t>Desarrollo del Negocio</a:t>
              </a:r>
            </a:p>
          </p:txBody>
        </p:sp>
      </p:grpSp>
      <p:grpSp>
        <p:nvGrpSpPr>
          <p:cNvPr id="869" name="Shape 869"/>
          <p:cNvGrpSpPr/>
          <p:nvPr/>
        </p:nvGrpSpPr>
        <p:grpSpPr>
          <a:xfrm>
            <a:off x="5956001" y="579586"/>
            <a:ext cx="2819886" cy="1984082"/>
            <a:chOff x="5562114" y="531581"/>
            <a:chExt cx="2819886" cy="1984082"/>
          </a:xfrm>
        </p:grpSpPr>
        <p:sp>
          <p:nvSpPr>
            <p:cNvPr id="870" name="Shape 870"/>
            <p:cNvSpPr/>
            <p:nvPr/>
          </p:nvSpPr>
          <p:spPr>
            <a:xfrm>
              <a:off x="6461067" y="1534588"/>
              <a:ext cx="981074" cy="981074"/>
            </a:xfrm>
            <a:prstGeom prst="ellipse">
              <a:avLst/>
            </a:prstGeom>
            <a:solidFill>
              <a:srgbClr val="B96750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Shape 871"/>
            <p:cNvSpPr txBox="1"/>
            <p:nvPr/>
          </p:nvSpPr>
          <p:spPr>
            <a:xfrm>
              <a:off x="5562114" y="531581"/>
              <a:ext cx="2819886" cy="8309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rPr lang="en-US" sz="2400">
                  <a:solidFill>
                    <a:srgbClr val="595959"/>
                  </a:solidFill>
                </a:rPr>
                <a:t>Desarrollo del Ecosistema</a:t>
              </a:r>
            </a:p>
          </p:txBody>
        </p:sp>
      </p:grpSp>
      <p:grpSp>
        <p:nvGrpSpPr>
          <p:cNvPr id="872" name="Shape 872"/>
          <p:cNvGrpSpPr/>
          <p:nvPr/>
        </p:nvGrpSpPr>
        <p:grpSpPr>
          <a:xfrm>
            <a:off x="381001" y="2789387"/>
            <a:ext cx="2664518" cy="2197908"/>
            <a:chOff x="2969664" y="915678"/>
            <a:chExt cx="2600099" cy="1365174"/>
          </a:xfrm>
        </p:grpSpPr>
        <p:sp>
          <p:nvSpPr>
            <p:cNvPr id="873" name="Shape 873"/>
            <p:cNvSpPr txBox="1"/>
            <p:nvPr/>
          </p:nvSpPr>
          <p:spPr>
            <a:xfrm>
              <a:off x="2969664" y="1088953"/>
              <a:ext cx="2600099" cy="119190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t" bIns="91425" lIns="182875" rIns="182875" tIns="91425">
              <a:noAutofit/>
            </a:bodyPr>
            <a:lstStyle/>
            <a:p>
              <a:pPr lvl="0" rtl="0">
                <a:spcBef>
                  <a:spcPts val="0"/>
                </a:spcBef>
                <a:buClr>
                  <a:schemeClr val="dk1"/>
                </a:buClr>
                <a:buSzPct val="39285"/>
                <a:buFont typeface="Arial"/>
                <a:buNone/>
              </a:pPr>
              <a:r>
                <a:rPr lang="en-US" sz="2800">
                  <a:solidFill>
                    <a:srgbClr val="595959"/>
                  </a:solidFill>
                </a:rPr>
                <a:t>Soy muy buena para los procesos de grupos</a:t>
              </a:r>
            </a:p>
          </p:txBody>
        </p:sp>
        <p:sp>
          <p:nvSpPr>
            <p:cNvPr id="874" name="Shape 874"/>
            <p:cNvSpPr/>
            <p:nvPr/>
          </p:nvSpPr>
          <p:spPr>
            <a:xfrm>
              <a:off x="4055053" y="915678"/>
              <a:ext cx="291900" cy="173400"/>
            </a:xfrm>
            <a:prstGeom prst="rtTriangle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5" name="Shape 875"/>
          <p:cNvGrpSpPr/>
          <p:nvPr/>
        </p:nvGrpSpPr>
        <p:grpSpPr>
          <a:xfrm>
            <a:off x="3279043" y="2941781"/>
            <a:ext cx="2664582" cy="2045737"/>
            <a:chOff x="2969656" y="1010337"/>
            <a:chExt cx="2600099" cy="1153373"/>
          </a:xfrm>
        </p:grpSpPr>
        <p:sp>
          <p:nvSpPr>
            <p:cNvPr id="876" name="Shape 876"/>
            <p:cNvSpPr txBox="1"/>
            <p:nvPr/>
          </p:nvSpPr>
          <p:spPr>
            <a:xfrm>
              <a:off x="2969656" y="1183610"/>
              <a:ext cx="2600099" cy="980099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t" bIns="91425" lIns="182875" rIns="18287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en-US" sz="2800">
                  <a:solidFill>
                    <a:srgbClr val="595959"/>
                  </a:solidFill>
                </a:rPr>
                <a:t>Me encantan las hojas de cálculo</a:t>
              </a:r>
            </a:p>
          </p:txBody>
        </p:sp>
        <p:sp>
          <p:nvSpPr>
            <p:cNvPr id="877" name="Shape 877"/>
            <p:cNvSpPr/>
            <p:nvPr/>
          </p:nvSpPr>
          <p:spPr>
            <a:xfrm>
              <a:off x="4055053" y="1010337"/>
              <a:ext cx="291775" cy="173278"/>
            </a:xfrm>
            <a:prstGeom prst="rtTriangle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8" name="Shape 878"/>
          <p:cNvGrpSpPr/>
          <p:nvPr/>
        </p:nvGrpSpPr>
        <p:grpSpPr>
          <a:xfrm>
            <a:off x="6172201" y="2941786"/>
            <a:ext cx="2819771" cy="2069914"/>
            <a:chOff x="2969664" y="1010337"/>
            <a:chExt cx="2751600" cy="1285674"/>
          </a:xfrm>
        </p:grpSpPr>
        <p:sp>
          <p:nvSpPr>
            <p:cNvPr id="879" name="Shape 879"/>
            <p:cNvSpPr txBox="1"/>
            <p:nvPr/>
          </p:nvSpPr>
          <p:spPr>
            <a:xfrm>
              <a:off x="2969664" y="1183611"/>
              <a:ext cx="2751600" cy="111240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t" bIns="91425" lIns="182875" rIns="18287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en-US" sz="2800">
                  <a:solidFill>
                    <a:srgbClr val="595959"/>
                  </a:solidFill>
                </a:rPr>
                <a:t>Yo puedo movilizar personas aliadas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rgbClr val="595959"/>
                </a:solidFill>
              </a:endParaRPr>
            </a:p>
          </p:txBody>
        </p:sp>
        <p:sp>
          <p:nvSpPr>
            <p:cNvPr id="880" name="Shape 880"/>
            <p:cNvSpPr/>
            <p:nvPr/>
          </p:nvSpPr>
          <p:spPr>
            <a:xfrm>
              <a:off x="4055053" y="1010337"/>
              <a:ext cx="291775" cy="173278"/>
            </a:xfrm>
            <a:prstGeom prst="rtTriangle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C:\Users\Joe\Desktop\Characters 2015-09\person09.png" id="881" name="Shape 8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1931" y="5337519"/>
            <a:ext cx="943500" cy="1041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Joe\Desktop\Characters 2015-09\person08.png" id="882" name="Shape 8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92611" y="1710675"/>
            <a:ext cx="943500" cy="1041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Joe\Desktop\Characters 2015-09\person06.png" id="883" name="Shape 88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105403" y="1849075"/>
            <a:ext cx="943428" cy="10413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Joe\Desktop\Characters 2015-09\person11.png" id="884" name="Shape 88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892602" y="1816156"/>
            <a:ext cx="943428" cy="1041347"/>
          </a:xfrm>
          <a:prstGeom prst="rect">
            <a:avLst/>
          </a:prstGeom>
          <a:noFill/>
          <a:ln>
            <a:noFill/>
          </a:ln>
        </p:spPr>
      </p:pic>
      <p:sp>
        <p:nvSpPr>
          <p:cNvPr id="885" name="Shape 885"/>
          <p:cNvSpPr txBox="1"/>
          <p:nvPr>
            <p:ph idx="12" type="sldNum"/>
          </p:nvPr>
        </p:nvSpPr>
        <p:spPr>
          <a:xfrm>
            <a:off x="6705600" y="6356350"/>
            <a:ext cx="2133600" cy="365100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90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1" name="Shape 891"/>
          <p:cNvGrpSpPr/>
          <p:nvPr/>
        </p:nvGrpSpPr>
        <p:grpSpPr>
          <a:xfrm flipH="1">
            <a:off x="2014960" y="427670"/>
            <a:ext cx="5071639" cy="1477328"/>
            <a:chOff x="-4543535" y="1694226"/>
            <a:chExt cx="12645488" cy="879967"/>
          </a:xfrm>
        </p:grpSpPr>
        <p:sp>
          <p:nvSpPr>
            <p:cNvPr id="892" name="Shape 892"/>
            <p:cNvSpPr txBox="1"/>
            <p:nvPr/>
          </p:nvSpPr>
          <p:spPr>
            <a:xfrm>
              <a:off x="-4543535" y="1694226"/>
              <a:ext cx="11923360" cy="879967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t" bIns="91425" lIns="182875" rIns="182875" tIns="91425">
              <a:noAutofit/>
            </a:bodyPr>
            <a:lstStyle/>
            <a:p>
              <a:pPr lvl="0" rtl="0">
                <a:spcBef>
                  <a:spcPts val="0"/>
                </a:spcBef>
                <a:buClr>
                  <a:schemeClr val="dk1"/>
                </a:buClr>
                <a:buSzPct val="39285"/>
                <a:buFont typeface="Arial"/>
                <a:buNone/>
              </a:pPr>
              <a:r>
                <a:rPr lang="en-US" sz="2800">
                  <a:solidFill>
                    <a:schemeClr val="dk1"/>
                  </a:solidFill>
                </a:rPr>
                <a:t>Si tiene tres personas en su grupo puede asignar tres tareas de supervisión:</a:t>
              </a:r>
            </a:p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2800">
                <a:solidFill>
                  <a:srgbClr val="595959"/>
                </a:solidFill>
              </a:endParaRPr>
            </a:p>
          </p:txBody>
        </p:sp>
        <p:sp>
          <p:nvSpPr>
            <p:cNvPr id="893" name="Shape 893"/>
            <p:cNvSpPr/>
            <p:nvPr/>
          </p:nvSpPr>
          <p:spPr>
            <a:xfrm>
              <a:off x="7379813" y="1893369"/>
              <a:ext cx="722139" cy="181554"/>
            </a:xfrm>
            <a:prstGeom prst="rtTriangle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4" name="Shape 894"/>
          <p:cNvGrpSpPr/>
          <p:nvPr/>
        </p:nvGrpSpPr>
        <p:grpSpPr>
          <a:xfrm>
            <a:off x="228600" y="2362200"/>
            <a:ext cx="2819886" cy="1970770"/>
            <a:chOff x="838200" y="533400"/>
            <a:chExt cx="2819886" cy="1970770"/>
          </a:xfrm>
        </p:grpSpPr>
        <p:sp>
          <p:nvSpPr>
            <p:cNvPr id="895" name="Shape 895"/>
            <p:cNvSpPr/>
            <p:nvPr/>
          </p:nvSpPr>
          <p:spPr>
            <a:xfrm>
              <a:off x="1783388" y="1523095"/>
              <a:ext cx="981074" cy="981074"/>
            </a:xfrm>
            <a:prstGeom prst="ellipse">
              <a:avLst/>
            </a:prstGeom>
            <a:solidFill>
              <a:srgbClr val="43ACA7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6" name="Shape 896"/>
            <p:cNvSpPr txBox="1"/>
            <p:nvPr/>
          </p:nvSpPr>
          <p:spPr>
            <a:xfrm>
              <a:off x="838200" y="533400"/>
              <a:ext cx="2819886" cy="8309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en-US" sz="2400">
                  <a:solidFill>
                    <a:srgbClr val="595959"/>
                  </a:solidFill>
                </a:rPr>
                <a:t>Adentro del negocio</a:t>
              </a:r>
            </a:p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2400">
                <a:solidFill>
                  <a:srgbClr val="595959"/>
                </a:solidFill>
              </a:endParaRPr>
            </a:p>
          </p:txBody>
        </p:sp>
      </p:grpSp>
      <p:grpSp>
        <p:nvGrpSpPr>
          <p:cNvPr id="897" name="Shape 897"/>
          <p:cNvGrpSpPr/>
          <p:nvPr/>
        </p:nvGrpSpPr>
        <p:grpSpPr>
          <a:xfrm>
            <a:off x="3124200" y="2286000"/>
            <a:ext cx="2819886" cy="1970770"/>
            <a:chOff x="3124200" y="533400"/>
            <a:chExt cx="2819886" cy="1970770"/>
          </a:xfrm>
        </p:grpSpPr>
        <p:sp>
          <p:nvSpPr>
            <p:cNvPr id="898" name="Shape 898"/>
            <p:cNvSpPr/>
            <p:nvPr/>
          </p:nvSpPr>
          <p:spPr>
            <a:xfrm>
              <a:off x="4081462" y="1523095"/>
              <a:ext cx="981074" cy="981074"/>
            </a:xfrm>
            <a:prstGeom prst="ellipse">
              <a:avLst/>
            </a:prstGeom>
            <a:solidFill>
              <a:srgbClr val="617A82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9" name="Shape 899"/>
            <p:cNvSpPr txBox="1"/>
            <p:nvPr/>
          </p:nvSpPr>
          <p:spPr>
            <a:xfrm>
              <a:off x="3124200" y="533400"/>
              <a:ext cx="2819886" cy="8309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2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rPr lang="en-US" sz="2400">
                  <a:solidFill>
                    <a:srgbClr val="595959"/>
                  </a:solidFill>
                </a:rPr>
                <a:t>El Negocio</a:t>
              </a:r>
            </a:p>
          </p:txBody>
        </p:sp>
      </p:grpSp>
      <p:grpSp>
        <p:nvGrpSpPr>
          <p:cNvPr id="900" name="Shape 900"/>
          <p:cNvGrpSpPr/>
          <p:nvPr/>
        </p:nvGrpSpPr>
        <p:grpSpPr>
          <a:xfrm>
            <a:off x="5956001" y="2285999"/>
            <a:ext cx="2819886" cy="1984082"/>
            <a:chOff x="5562114" y="531581"/>
            <a:chExt cx="2819886" cy="1984082"/>
          </a:xfrm>
        </p:grpSpPr>
        <p:sp>
          <p:nvSpPr>
            <p:cNvPr id="901" name="Shape 901"/>
            <p:cNvSpPr/>
            <p:nvPr/>
          </p:nvSpPr>
          <p:spPr>
            <a:xfrm>
              <a:off x="6461067" y="1534588"/>
              <a:ext cx="981074" cy="981074"/>
            </a:xfrm>
            <a:prstGeom prst="ellipse">
              <a:avLst/>
            </a:prstGeom>
            <a:solidFill>
              <a:srgbClr val="B96750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2" name="Shape 902"/>
            <p:cNvSpPr txBox="1"/>
            <p:nvPr/>
          </p:nvSpPr>
          <p:spPr>
            <a:xfrm>
              <a:off x="5562114" y="531581"/>
              <a:ext cx="2819886" cy="8309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rPr lang="en-US" sz="2400">
                  <a:solidFill>
                    <a:srgbClr val="595959"/>
                  </a:solidFill>
                </a:rPr>
                <a:t>Afuera del </a:t>
              </a:r>
            </a:p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rPr lang="en-US" sz="2400">
                  <a:solidFill>
                    <a:srgbClr val="595959"/>
                  </a:solidFill>
                </a:rPr>
                <a:t>Negocio</a:t>
              </a:r>
            </a:p>
          </p:txBody>
        </p:sp>
      </p:grpSp>
      <p:pic>
        <p:nvPicPr>
          <p:cNvPr descr="C:\Users\Joe\Desktop\Characters 2015-09\person09.png" id="903" name="Shape 9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5371" y="558852"/>
            <a:ext cx="943428" cy="10413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Joe\Desktop\Characters 2015-09\person08.png" id="904" name="Shape 90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92611" y="3569489"/>
            <a:ext cx="943428" cy="10413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Joe\Desktop\Characters 2015-09\person06.png" id="905" name="Shape 90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105403" y="3555489"/>
            <a:ext cx="943428" cy="10413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Joe\Desktop\Characters 2015-09\person11.png" id="906" name="Shape 90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892602" y="3522569"/>
            <a:ext cx="943428" cy="1041347"/>
          </a:xfrm>
          <a:prstGeom prst="rect">
            <a:avLst/>
          </a:prstGeom>
          <a:noFill/>
          <a:ln>
            <a:noFill/>
          </a:ln>
        </p:spPr>
      </p:pic>
      <p:sp>
        <p:nvSpPr>
          <p:cNvPr id="907" name="Shape 907"/>
          <p:cNvSpPr txBox="1"/>
          <p:nvPr/>
        </p:nvSpPr>
        <p:spPr>
          <a:xfrm>
            <a:off x="304800" y="4648200"/>
            <a:ext cx="2819886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400">
                <a:solidFill>
                  <a:srgbClr val="595959"/>
                </a:solidFill>
              </a:rPr>
              <a:t>Visión compartida, Membresía, Toma de decisiones, Contratación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595959"/>
              </a:solidFill>
            </a:endParaRPr>
          </a:p>
        </p:txBody>
      </p:sp>
      <p:sp>
        <p:nvSpPr>
          <p:cNvPr id="908" name="Shape 908"/>
          <p:cNvSpPr txBox="1"/>
          <p:nvPr/>
        </p:nvSpPr>
        <p:spPr>
          <a:xfrm>
            <a:off x="3124200" y="4731603"/>
            <a:ext cx="2819886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400">
                <a:solidFill>
                  <a:srgbClr val="595959"/>
                </a:solidFill>
              </a:rPr>
              <a:t>Producto, Finanzas, Administración, Legal</a:t>
            </a: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</a:endParaRPr>
          </a:p>
        </p:txBody>
      </p:sp>
      <p:sp>
        <p:nvSpPr>
          <p:cNvPr id="909" name="Shape 909"/>
          <p:cNvSpPr txBox="1"/>
          <p:nvPr/>
        </p:nvSpPr>
        <p:spPr>
          <a:xfrm>
            <a:off x="5943600" y="4731603"/>
            <a:ext cx="2819886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400">
                <a:solidFill>
                  <a:srgbClr val="595959"/>
                </a:solidFill>
              </a:rPr>
              <a:t>Publicidad, Servicio al cliente, Suplidores, Alianzas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595959"/>
              </a:solidFill>
            </a:endParaRPr>
          </a:p>
        </p:txBody>
      </p:sp>
      <p:sp>
        <p:nvSpPr>
          <p:cNvPr id="910" name="Shape 910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14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Shape 915"/>
          <p:cNvSpPr txBox="1"/>
          <p:nvPr/>
        </p:nvSpPr>
        <p:spPr>
          <a:xfrm>
            <a:off x="0" y="1066800"/>
            <a:ext cx="9144000" cy="584774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 rtl="0" algn="ctr">
              <a:spcBef>
                <a:spcPts val="0"/>
              </a:spcBef>
              <a:buClr>
                <a:schemeClr val="dk1"/>
              </a:buClr>
              <a:buSzPct val="34375"/>
              <a:buFont typeface="Arial"/>
              <a:buNone/>
            </a:pPr>
            <a:r>
              <a:rPr lang="en-US" sz="3200">
                <a:solidFill>
                  <a:srgbClr val="595959"/>
                </a:solidFill>
              </a:rPr>
              <a:t>Propósito</a:t>
            </a: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16" name="Shape 916"/>
          <p:cNvSpPr txBox="1"/>
          <p:nvPr/>
        </p:nvSpPr>
        <p:spPr>
          <a:xfrm>
            <a:off x="0" y="3124200"/>
            <a:ext cx="9144000" cy="584774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3200">
                <a:solidFill>
                  <a:srgbClr val="595959"/>
                </a:solidFill>
              </a:rPr>
              <a:t>Resultado</a:t>
            </a:r>
          </a:p>
        </p:txBody>
      </p:sp>
      <p:sp>
        <p:nvSpPr>
          <p:cNvPr id="917" name="Shape 917"/>
          <p:cNvSpPr txBox="1"/>
          <p:nvPr/>
        </p:nvSpPr>
        <p:spPr>
          <a:xfrm>
            <a:off x="457200" y="1865292"/>
            <a:ext cx="8153399" cy="954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B053"/>
              </a:buClr>
              <a:buSzPct val="100000"/>
              <a:buFont typeface="Arial"/>
              <a:buChar char="•"/>
            </a:pPr>
            <a:r>
              <a:rPr lang="en-US" sz="2800">
                <a:solidFill>
                  <a:srgbClr val="595959"/>
                </a:solidFill>
              </a:rPr>
              <a:t>Dar a las cooperativas de trabajadores una guía de ruta sobre el trabajo por hacer</a:t>
            </a:r>
          </a:p>
          <a:p>
            <a: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595959"/>
              </a:solidFill>
            </a:endParaRPr>
          </a:p>
        </p:txBody>
      </p:sp>
      <p:sp>
        <p:nvSpPr>
          <p:cNvPr id="918" name="Shape 918"/>
          <p:cNvSpPr txBox="1"/>
          <p:nvPr/>
        </p:nvSpPr>
        <p:spPr>
          <a:xfrm>
            <a:off x="457200" y="3907946"/>
            <a:ext cx="8153399" cy="18158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B053"/>
              </a:buClr>
              <a:buSzPct val="100000"/>
              <a:buFont typeface="Arial"/>
              <a:buChar char="•"/>
            </a:pPr>
            <a:r>
              <a:rPr lang="en-US" sz="2800">
                <a:solidFill>
                  <a:srgbClr val="595959"/>
                </a:solidFill>
              </a:rPr>
              <a:t>Cada participante identificará sus fortalezas y dónde necesita ayuda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B053"/>
              </a:buClr>
              <a:buSzPct val="100000"/>
              <a:buFont typeface="Arial"/>
              <a:buChar char="•"/>
            </a:pPr>
            <a:r>
              <a:rPr lang="en-US" sz="2800">
                <a:solidFill>
                  <a:srgbClr val="595959"/>
                </a:solidFill>
              </a:rPr>
              <a:t>Cada participante nombrará los pasos a seguir</a:t>
            </a:r>
          </a:p>
          <a:p>
            <a:pPr lvl="0" marR="0" rtl="0" algn="l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342900" lvl="0" marL="342900" marR="0" rtl="0" algn="l">
              <a:spcBef>
                <a:spcPts val="0"/>
              </a:spcBef>
              <a:buClr>
                <a:srgbClr val="CDB053"/>
              </a:buClr>
              <a:buFont typeface="Arial"/>
              <a:buNone/>
            </a:pPr>
            <a:r>
              <a:t/>
            </a:r>
            <a:endParaRPr sz="2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9" name="Shape 919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23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4" name="Shape 924"/>
          <p:cNvGrpSpPr/>
          <p:nvPr/>
        </p:nvGrpSpPr>
        <p:grpSpPr>
          <a:xfrm>
            <a:off x="5334000" y="2057400"/>
            <a:ext cx="2667000" cy="2667000"/>
            <a:chOff x="5232345" y="3048000"/>
            <a:chExt cx="2667000" cy="2667000"/>
          </a:xfrm>
        </p:grpSpPr>
        <p:sp>
          <p:nvSpPr>
            <p:cNvPr id="925" name="Shape 925"/>
            <p:cNvSpPr/>
            <p:nvPr/>
          </p:nvSpPr>
          <p:spPr>
            <a:xfrm rot="5400000">
              <a:off x="5232345" y="3048000"/>
              <a:ext cx="2667000" cy="2667000"/>
            </a:xfrm>
            <a:prstGeom prst="ellipse">
              <a:avLst/>
            </a:prstGeom>
            <a:solidFill>
              <a:srgbClr val="B96750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6" name="Shape 926"/>
            <p:cNvSpPr/>
            <p:nvPr/>
          </p:nvSpPr>
          <p:spPr>
            <a:xfrm rot="5400000">
              <a:off x="5656245" y="3467100"/>
              <a:ext cx="1862100" cy="1862100"/>
            </a:xfrm>
            <a:prstGeom prst="ellipse">
              <a:avLst/>
            </a:prstGeom>
            <a:solidFill>
              <a:srgbClr val="617A82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7" name="Shape 927"/>
            <p:cNvSpPr/>
            <p:nvPr/>
          </p:nvSpPr>
          <p:spPr>
            <a:xfrm rot="5400000">
              <a:off x="6075625" y="3848100"/>
              <a:ext cx="981000" cy="981000"/>
            </a:xfrm>
            <a:prstGeom prst="ellipse">
              <a:avLst/>
            </a:prstGeom>
            <a:solidFill>
              <a:srgbClr val="43ACA7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28" name="Shape 928"/>
          <p:cNvSpPr txBox="1"/>
          <p:nvPr/>
        </p:nvSpPr>
        <p:spPr>
          <a:xfrm>
            <a:off x="228600" y="304800"/>
            <a:ext cx="5681700" cy="53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SzPct val="55000"/>
              <a:buNone/>
            </a:pPr>
            <a:r>
              <a:rPr b="1" lang="en-US" sz="2000">
                <a:solidFill>
                  <a:srgbClr val="43ACA7"/>
                </a:solidFill>
              </a:rPr>
              <a:t>Desarrollo de la capacidad cooperativa</a:t>
            </a:r>
          </a:p>
          <a:p>
            <a:pPr indent="-350837" lvl="1" marL="5794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B053"/>
              </a:buClr>
              <a:buSzPct val="100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</a:rPr>
              <a:t>Construir un equipo con una visión compartida</a:t>
            </a:r>
          </a:p>
          <a:p>
            <a:pPr indent="-350837" lvl="1" marL="5794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B053"/>
              </a:buClr>
              <a:buSzPct val="100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</a:rPr>
              <a:t>Aclarar lo que significa ser miembro</a:t>
            </a:r>
          </a:p>
          <a:p>
            <a:pPr indent="-350837" lvl="1" marL="5794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B053"/>
              </a:buClr>
              <a:buSzPct val="100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</a:rPr>
              <a:t>Aprender a delegar trabajo</a:t>
            </a:r>
          </a:p>
          <a:p>
            <a:pPr indent="-350837" lvl="1" marL="5794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B053"/>
              </a:buClr>
              <a:buSzPct val="100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</a:rPr>
              <a:t>Practicar el hacernos responsables unos a otros </a:t>
            </a:r>
          </a:p>
          <a:p>
            <a:pPr indent="-7937" lvl="1" marL="236537" marR="0" rtl="0" algn="l">
              <a:spcBef>
                <a:spcPts val="0"/>
              </a:spcBef>
              <a:buSzPct val="25000"/>
              <a:buNone/>
            </a:pPr>
            <a:r>
              <a:rPr b="1" lang="en-US" sz="2000">
                <a:solidFill>
                  <a:srgbClr val="617A82"/>
                </a:solidFill>
              </a:rPr>
              <a:t>Desarrollo de negocios</a:t>
            </a:r>
          </a:p>
          <a:p>
            <a:pPr indent="-350837" lvl="1" marL="5794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B053"/>
              </a:buClr>
              <a:buSzPct val="100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</a:rPr>
              <a:t>Crear valor para otras personas </a:t>
            </a:r>
          </a:p>
          <a:p>
            <a:pPr indent="-350837" lvl="1" marL="5794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B053"/>
              </a:buClr>
              <a:buSzPct val="100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</a:rPr>
              <a:t>Crear una entidad legal</a:t>
            </a:r>
          </a:p>
          <a:p>
            <a:pPr indent="-350837" lvl="1" marL="5794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B053"/>
              </a:buClr>
              <a:buSzPct val="100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</a:rPr>
              <a:t>Recaudar capital de inicio</a:t>
            </a:r>
          </a:p>
          <a:p>
            <a:pPr indent="-350837" lvl="1" marL="5794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B053"/>
              </a:buClr>
              <a:buSzPct val="100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</a:rPr>
              <a:t>Establecer gobierno y administración</a:t>
            </a:r>
          </a:p>
          <a:p>
            <a:pPr lvl="0" rtl="0">
              <a:spcBef>
                <a:spcPts val="0"/>
              </a:spcBef>
              <a:buSzPct val="55000"/>
              <a:buNone/>
            </a:pPr>
            <a:r>
              <a:rPr b="1" lang="en-US" sz="2000">
                <a:solidFill>
                  <a:srgbClr val="B96750"/>
                </a:solidFill>
              </a:rPr>
              <a:t>Desarrollo del ecosistema </a:t>
            </a:r>
          </a:p>
          <a:p>
            <a:pPr indent="-350837" lvl="1" marL="5794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B053"/>
              </a:buClr>
              <a:buSzPct val="100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</a:rPr>
              <a:t>Recibir asistencia técnica</a:t>
            </a:r>
          </a:p>
          <a:p>
            <a:pPr indent="-350837" lvl="1" marL="5794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B053"/>
              </a:buClr>
              <a:buSzPct val="100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</a:rPr>
              <a:t>Conectar con movimientos sociales </a:t>
            </a:r>
          </a:p>
          <a:p>
            <a:pPr indent="-350837" lvl="1" marL="5794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B053"/>
              </a:buClr>
              <a:buSzPct val="100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</a:rPr>
              <a:t>Lograr compromisos de la clientela y recibir sus consejos </a:t>
            </a:r>
          </a:p>
          <a:p>
            <a:pPr indent="-350837" lvl="1" marL="5794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B053"/>
              </a:buClr>
              <a:buSzPct val="100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</a:rPr>
              <a:t>Alinearse con las metas del gobierno</a:t>
            </a:r>
          </a:p>
          <a:p>
            <a:pPr indent="0" lvl="0" marL="457200" marR="0" rtl="0" algn="l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929" name="Shape 929"/>
          <p:cNvCxnSpPr/>
          <p:nvPr/>
        </p:nvCxnSpPr>
        <p:spPr>
          <a:xfrm>
            <a:off x="4951025" y="2329325"/>
            <a:ext cx="1526100" cy="1018800"/>
          </a:xfrm>
          <a:prstGeom prst="straightConnector1">
            <a:avLst/>
          </a:prstGeom>
          <a:noFill/>
          <a:ln cap="flat" cmpd="sng" w="38100">
            <a:solidFill>
              <a:srgbClr val="CDB053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930" name="Shape 930"/>
          <p:cNvCxnSpPr/>
          <p:nvPr/>
        </p:nvCxnSpPr>
        <p:spPr>
          <a:xfrm flipH="1" rot="10800000">
            <a:off x="4356250" y="3427475"/>
            <a:ext cx="1554000" cy="127800"/>
          </a:xfrm>
          <a:prstGeom prst="straightConnector1">
            <a:avLst/>
          </a:prstGeom>
          <a:noFill/>
          <a:ln cap="flat" cmpd="sng" w="38100">
            <a:solidFill>
              <a:srgbClr val="CDB053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931" name="Shape 931"/>
          <p:cNvCxnSpPr/>
          <p:nvPr/>
        </p:nvCxnSpPr>
        <p:spPr>
          <a:xfrm flipH="1" rot="10800000">
            <a:off x="5133100" y="4191200"/>
            <a:ext cx="777000" cy="650700"/>
          </a:xfrm>
          <a:prstGeom prst="straightConnector1">
            <a:avLst/>
          </a:prstGeom>
          <a:noFill/>
          <a:ln cap="flat" cmpd="sng" w="38100">
            <a:solidFill>
              <a:srgbClr val="CDB053"/>
            </a:solidFill>
            <a:prstDash val="solid"/>
            <a:round/>
            <a:headEnd len="med" w="med" type="none"/>
            <a:tailEnd len="lg" w="lg" type="stealth"/>
          </a:ln>
        </p:spPr>
      </p:cxnSp>
      <p:grpSp>
        <p:nvGrpSpPr>
          <p:cNvPr id="932" name="Shape 932"/>
          <p:cNvGrpSpPr/>
          <p:nvPr/>
        </p:nvGrpSpPr>
        <p:grpSpPr>
          <a:xfrm>
            <a:off x="2973444" y="6073744"/>
            <a:ext cx="5255165" cy="671184"/>
            <a:chOff x="4745191" y="717503"/>
            <a:chExt cx="3857568" cy="671184"/>
          </a:xfrm>
        </p:grpSpPr>
        <p:sp>
          <p:nvSpPr>
            <p:cNvPr id="933" name="Shape 933"/>
            <p:cNvSpPr/>
            <p:nvPr/>
          </p:nvSpPr>
          <p:spPr>
            <a:xfrm rot="-5400000">
              <a:off x="4744291" y="1036187"/>
              <a:ext cx="277200" cy="275400"/>
            </a:xfrm>
            <a:prstGeom prst="rtTriangle">
              <a:avLst/>
            </a:prstGeom>
            <a:solidFill>
              <a:schemeClr val="lt1"/>
            </a:solidFill>
            <a:ln cap="flat" cmpd="sng" w="12700">
              <a:solidFill>
                <a:srgbClr val="CDB053"/>
              </a:solidFill>
              <a:prstDash val="dash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4" name="Shape 934"/>
            <p:cNvSpPr txBox="1"/>
            <p:nvPr/>
          </p:nvSpPr>
          <p:spPr>
            <a:xfrm flipH="1">
              <a:off x="5015959" y="717503"/>
              <a:ext cx="3586800" cy="61560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rgbClr val="CDB053"/>
              </a:solidFill>
              <a:prstDash val="dash"/>
              <a:round/>
              <a:headEnd len="med" w="med" type="none"/>
              <a:tailEnd len="med" w="med" type="none"/>
            </a:ln>
          </p:spPr>
          <p:txBody>
            <a:bodyPr anchorCtr="0" anchor="t" bIns="91425" lIns="182875" rIns="182875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lang="en-US" sz="2800">
                  <a:solidFill>
                    <a:srgbClr val="595959"/>
                  </a:solidFill>
                </a:rPr>
                <a:t>¿Cuál es su siguiente paso?</a:t>
              </a:r>
            </a:p>
          </p:txBody>
        </p:sp>
        <p:cxnSp>
          <p:nvCxnSpPr>
            <p:cNvPr id="935" name="Shape 935"/>
            <p:cNvCxnSpPr/>
            <p:nvPr/>
          </p:nvCxnSpPr>
          <p:spPr>
            <a:xfrm rot="10800000">
              <a:off x="5425049" y="1111487"/>
              <a:ext cx="0" cy="277200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pic>
        <p:nvPicPr>
          <p:cNvPr descr="C:\Users\Joe\Desktop\Characters 2015-09\person02.png" id="936" name="Shape 9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34875" y="5888262"/>
            <a:ext cx="943500" cy="1041300"/>
          </a:xfrm>
          <a:prstGeom prst="rect">
            <a:avLst/>
          </a:prstGeom>
          <a:noFill/>
          <a:ln>
            <a:noFill/>
          </a:ln>
        </p:spPr>
      </p:pic>
      <p:sp>
        <p:nvSpPr>
          <p:cNvPr id="937" name="Shape 937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4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Shape 942"/>
          <p:cNvSpPr txBox="1"/>
          <p:nvPr/>
        </p:nvSpPr>
        <p:spPr>
          <a:xfrm>
            <a:off x="0" y="457200"/>
            <a:ext cx="9144000" cy="7311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34375"/>
              <a:buFont typeface="Arial"/>
              <a:buNone/>
            </a:pPr>
            <a:r>
              <a:rPr lang="en-US" sz="3200">
                <a:solidFill>
                  <a:srgbClr val="595959"/>
                </a:solidFill>
              </a:rPr>
              <a:t>Consulta gratuita de 30 minutos</a:t>
            </a: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43" name="Shape 943"/>
          <p:cNvSpPr txBox="1"/>
          <p:nvPr/>
        </p:nvSpPr>
        <p:spPr>
          <a:xfrm>
            <a:off x="457200" y="3518125"/>
            <a:ext cx="8523600" cy="30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rtl="0">
              <a:spcBef>
                <a:spcPts val="0"/>
              </a:spcBef>
              <a:buClr>
                <a:srgbClr val="CDB053"/>
              </a:buClr>
              <a:buSzPct val="100000"/>
              <a:buFont typeface="Arial"/>
              <a:buChar char="•"/>
            </a:pPr>
            <a:r>
              <a:rPr lang="en-US" sz="2800">
                <a:solidFill>
                  <a:srgbClr val="595959"/>
                </a:solidFill>
              </a:rPr>
              <a:t>Colegas en consejería que han trabajado en cooperativas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B053"/>
              </a:buClr>
              <a:buSzPct val="100000"/>
              <a:buFont typeface="Arial"/>
              <a:buChar char="•"/>
            </a:pPr>
            <a:r>
              <a:rPr lang="en-US" sz="2800">
                <a:solidFill>
                  <a:srgbClr val="595959"/>
                </a:solidFill>
              </a:rPr>
              <a:t>Graduados del programa de certificación de un año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B053"/>
              </a:buClr>
              <a:buSzPct val="100000"/>
              <a:buFont typeface="Arial"/>
              <a:buChar char="•"/>
            </a:pPr>
            <a:r>
              <a:rPr lang="en-US" sz="2800">
                <a:solidFill>
                  <a:srgbClr val="595959"/>
                </a:solidFill>
              </a:rPr>
              <a:t>Familiarizados con ejemplos alrededor de los Estados Unidos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B053"/>
              </a:buClr>
              <a:buSzPct val="100000"/>
              <a:buFont typeface="Arial"/>
              <a:buChar char="•"/>
            </a:pPr>
            <a:r>
              <a:rPr lang="en-US" sz="2800">
                <a:solidFill>
                  <a:srgbClr val="595959"/>
                </a:solidFill>
              </a:rPr>
              <a:t>Contacte a </a:t>
            </a:r>
            <a:r>
              <a:rPr b="1" lang="en-US" sz="2800">
                <a:solidFill>
                  <a:srgbClr val="595959"/>
                </a:solidFill>
              </a:rPr>
              <a:t>intake@dawn.coop</a:t>
            </a:r>
          </a:p>
          <a:p>
            <a:pPr lvl="0" marR="0" rtl="0" algn="l">
              <a:spcBef>
                <a:spcPts val="0"/>
              </a:spcBef>
              <a:buNone/>
            </a:pPr>
            <a:r>
              <a:t/>
            </a:r>
            <a:endParaRPr b="1" sz="2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4" name="Shape 944"/>
          <p:cNvSpPr txBox="1"/>
          <p:nvPr/>
        </p:nvSpPr>
        <p:spPr>
          <a:xfrm>
            <a:off x="1" y="2905780"/>
            <a:ext cx="8715600" cy="523199"/>
          </a:xfrm>
          <a:prstGeom prst="rect">
            <a:avLst/>
          </a:prstGeom>
          <a:solidFill>
            <a:srgbClr val="43ACA7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7937" lvl="1" marL="1150938" marR="0" rtl="0" algn="l">
              <a:spcBef>
                <a:spcPts val="0"/>
              </a:spcBef>
              <a:buSzPct val="25000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Democracy at Work Network (DAWN)</a:t>
            </a:r>
          </a:p>
        </p:txBody>
      </p:sp>
      <p:grpSp>
        <p:nvGrpSpPr>
          <p:cNvPr id="945" name="Shape 945"/>
          <p:cNvGrpSpPr/>
          <p:nvPr/>
        </p:nvGrpSpPr>
        <p:grpSpPr>
          <a:xfrm>
            <a:off x="2662482" y="1447800"/>
            <a:ext cx="3357317" cy="523219"/>
            <a:chOff x="4183" y="457200"/>
            <a:chExt cx="4567815" cy="523219"/>
          </a:xfrm>
        </p:grpSpPr>
        <p:sp>
          <p:nvSpPr>
            <p:cNvPr id="946" name="Shape 946"/>
            <p:cNvSpPr txBox="1"/>
            <p:nvPr/>
          </p:nvSpPr>
          <p:spPr>
            <a:xfrm>
              <a:off x="457200" y="457200"/>
              <a:ext cx="4114799" cy="523219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2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Shape 947"/>
            <p:cNvSpPr/>
            <p:nvPr/>
          </p:nvSpPr>
          <p:spPr>
            <a:xfrm flipH="1" rot="-5400000">
              <a:off x="78716" y="468419"/>
              <a:ext cx="358915" cy="507981"/>
            </a:xfrm>
            <a:prstGeom prst="rtTriangle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8" name="Shape 948"/>
          <p:cNvGrpSpPr/>
          <p:nvPr/>
        </p:nvGrpSpPr>
        <p:grpSpPr>
          <a:xfrm flipH="1">
            <a:off x="2904443" y="2117783"/>
            <a:ext cx="3267755" cy="523219"/>
            <a:chOff x="4183" y="457200"/>
            <a:chExt cx="4567815" cy="523219"/>
          </a:xfrm>
        </p:grpSpPr>
        <p:sp>
          <p:nvSpPr>
            <p:cNvPr id="949" name="Shape 949"/>
            <p:cNvSpPr txBox="1"/>
            <p:nvPr/>
          </p:nvSpPr>
          <p:spPr>
            <a:xfrm>
              <a:off x="457200" y="457200"/>
              <a:ext cx="4114799" cy="523219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2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Shape 950"/>
            <p:cNvSpPr/>
            <p:nvPr/>
          </p:nvSpPr>
          <p:spPr>
            <a:xfrm flipH="1" rot="-5400000">
              <a:off x="78716" y="468419"/>
              <a:ext cx="358915" cy="507981"/>
            </a:xfrm>
            <a:prstGeom prst="rtTriangle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C:\Users\Joe\Desktop\Characters 2015-09\person08.png" id="951" name="Shape 9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74883" y="1654893"/>
            <a:ext cx="994098" cy="10972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Joe\Desktop\Characters 2015-09\person09.png" id="952" name="Shape 9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72200" y="1654893"/>
            <a:ext cx="994098" cy="1097279"/>
          </a:xfrm>
          <a:prstGeom prst="rect">
            <a:avLst/>
          </a:prstGeom>
          <a:noFill/>
          <a:ln>
            <a:noFill/>
          </a:ln>
        </p:spPr>
      </p:pic>
      <p:sp>
        <p:nvSpPr>
          <p:cNvPr id="953" name="Shape 953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Shape 1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43000"/>
            <a:ext cx="9144000" cy="5076202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Shape 139"/>
          <p:cNvSpPr txBox="1"/>
          <p:nvPr/>
        </p:nvSpPr>
        <p:spPr>
          <a:xfrm>
            <a:off x="0" y="457200"/>
            <a:ext cx="9144000" cy="584774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3200">
                <a:solidFill>
                  <a:srgbClr val="595959"/>
                </a:solidFill>
              </a:rPr>
              <a:t>Suposición 1 : A quién conoce usted</a:t>
            </a: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3200">
              <a:solidFill>
                <a:srgbClr val="595959"/>
              </a:solidFill>
            </a:endParaRPr>
          </a:p>
        </p:txBody>
      </p:sp>
      <p:grpSp>
        <p:nvGrpSpPr>
          <p:cNvPr id="140" name="Shape 140"/>
          <p:cNvGrpSpPr/>
          <p:nvPr/>
        </p:nvGrpSpPr>
        <p:grpSpPr>
          <a:xfrm>
            <a:off x="1537278" y="5953780"/>
            <a:ext cx="7378121" cy="523219"/>
            <a:chOff x="180765" y="457200"/>
            <a:chExt cx="4391233" cy="523219"/>
          </a:xfrm>
        </p:grpSpPr>
        <p:sp>
          <p:nvSpPr>
            <p:cNvPr id="141" name="Shape 141"/>
            <p:cNvSpPr txBox="1"/>
            <p:nvPr/>
          </p:nvSpPr>
          <p:spPr>
            <a:xfrm>
              <a:off x="369817" y="457200"/>
              <a:ext cx="4202181" cy="523219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lvl="0" rtl="0">
                <a:spcBef>
                  <a:spcPts val="0"/>
                </a:spcBef>
                <a:buClr>
                  <a:schemeClr val="dk1"/>
                </a:buClr>
                <a:buSzPct val="39285"/>
                <a:buFont typeface="Arial"/>
                <a:buNone/>
              </a:pPr>
              <a:r>
                <a:rPr lang="en-US" sz="2800">
                  <a:solidFill>
                    <a:srgbClr val="595959"/>
                  </a:solidFill>
                </a:rPr>
                <a:t>  Puede nombrar un ejemplo que le inspira </a:t>
              </a:r>
            </a:p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 flipH="1" rot="-5400000">
              <a:off x="167007" y="556710"/>
              <a:ext cx="358915" cy="331398"/>
            </a:xfrm>
            <a:prstGeom prst="rtTriangle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C:\Users\Joe\Desktop\Characters 2015-09\person13.png" id="143" name="Shape 1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1000" y="5490891"/>
            <a:ext cx="994098" cy="1097279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/>
        </p:nvSpPr>
        <p:spPr>
          <a:xfrm>
            <a:off x="0" y="457200"/>
            <a:ext cx="9144000" cy="584774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3200">
                <a:solidFill>
                  <a:srgbClr val="595959"/>
                </a:solidFill>
              </a:rPr>
              <a:t>Suposición 2: Lo que usted sabe</a:t>
            </a:r>
          </a:p>
        </p:txBody>
      </p:sp>
      <p:grpSp>
        <p:nvGrpSpPr>
          <p:cNvPr id="150" name="Shape 150"/>
          <p:cNvGrpSpPr/>
          <p:nvPr/>
        </p:nvGrpSpPr>
        <p:grpSpPr>
          <a:xfrm>
            <a:off x="1447800" y="5638800"/>
            <a:ext cx="7314966" cy="992700"/>
            <a:chOff x="180765" y="457200"/>
            <a:chExt cx="4353645" cy="992700"/>
          </a:xfrm>
        </p:grpSpPr>
        <p:sp>
          <p:nvSpPr>
            <p:cNvPr id="151" name="Shape 151"/>
            <p:cNvSpPr/>
            <p:nvPr/>
          </p:nvSpPr>
          <p:spPr>
            <a:xfrm flipH="1" rot="-5400000">
              <a:off x="167007" y="556710"/>
              <a:ext cx="358915" cy="331398"/>
            </a:xfrm>
            <a:prstGeom prst="rtTriangle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Shape 152"/>
            <p:cNvSpPr txBox="1"/>
            <p:nvPr/>
          </p:nvSpPr>
          <p:spPr>
            <a:xfrm>
              <a:off x="330210" y="457200"/>
              <a:ext cx="4204200" cy="99270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lvl="0" rtl="0">
                <a:spcBef>
                  <a:spcPts val="0"/>
                </a:spcBef>
                <a:buClr>
                  <a:schemeClr val="dk1"/>
                </a:buClr>
                <a:buSzPct val="39285"/>
                <a:buFont typeface="Arial"/>
                <a:buNone/>
              </a:pPr>
              <a:r>
                <a:rPr lang="en-US" sz="2800">
                  <a:solidFill>
                    <a:srgbClr val="595959"/>
                  </a:solidFill>
                </a:rPr>
                <a:t>En general ya conoce los modelos de cooperativas</a:t>
              </a:r>
            </a:p>
            <a:p>
              <a:pPr lvl="0" rtl="0">
                <a:spcBef>
                  <a:spcPts val="0"/>
                </a:spcBef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3" name="Shape 153"/>
          <p:cNvGrpSpPr/>
          <p:nvPr/>
        </p:nvGrpSpPr>
        <p:grpSpPr>
          <a:xfrm>
            <a:off x="228600" y="1219200"/>
            <a:ext cx="8402263" cy="1522878"/>
            <a:chOff x="208337" y="1905000"/>
            <a:chExt cx="8402263" cy="1522878"/>
          </a:xfrm>
        </p:grpSpPr>
        <p:grpSp>
          <p:nvGrpSpPr>
            <p:cNvPr id="154" name="Shape 154"/>
            <p:cNvGrpSpPr/>
            <p:nvPr/>
          </p:nvGrpSpPr>
          <p:grpSpPr>
            <a:xfrm>
              <a:off x="7219775" y="1905000"/>
              <a:ext cx="1390824" cy="1198067"/>
              <a:chOff x="3622821" y="2202165"/>
              <a:chExt cx="2657475" cy="2289175"/>
            </a:xfrm>
          </p:grpSpPr>
          <p:pic>
            <p:nvPicPr>
              <p:cNvPr descr="C:\Users\Joe\Desktop\Characters 2015-09\person03.png" id="155" name="Shape 155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4232421" y="2202165"/>
                <a:ext cx="1590674" cy="17557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C:\Users\Joe\Desktop\Characters 2015-09\person06.png" id="156" name="Shape 156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3622821" y="2735564"/>
                <a:ext cx="1590674" cy="17557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C:\Users\Joe\Desktop\Characters 2015-09\person11.png" id="157" name="Shape 157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4689623" y="2625615"/>
                <a:ext cx="1590674" cy="17557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58" name="Shape 158"/>
            <p:cNvSpPr/>
            <p:nvPr/>
          </p:nvSpPr>
          <p:spPr>
            <a:xfrm>
              <a:off x="6318964" y="2417669"/>
              <a:ext cx="843835" cy="273252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B96750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Shape 159"/>
            <p:cNvSpPr txBox="1"/>
            <p:nvPr/>
          </p:nvSpPr>
          <p:spPr>
            <a:xfrm>
              <a:off x="243261" y="2102407"/>
              <a:ext cx="4670100" cy="132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rPr b="1" i="0" lang="en-US" sz="2800" u="none" cap="none" strike="noStrike">
                  <a:solidFill>
                    <a:srgbClr val="404041"/>
                  </a:solidFill>
                  <a:latin typeface="Arial"/>
                  <a:ea typeface="Arial"/>
                  <a:cs typeface="Arial"/>
                  <a:sym typeface="Arial"/>
                </a:rPr>
                <a:t>Co</a:t>
              </a:r>
              <a:r>
                <a:rPr b="1" lang="en-US" sz="2800">
                  <a:solidFill>
                    <a:srgbClr val="404041"/>
                  </a:solidFill>
                </a:rPr>
                <a:t>operativas de Consumidores</a:t>
              </a:r>
            </a:p>
          </p:txBody>
        </p:sp>
        <p:sp>
          <p:nvSpPr>
            <p:cNvPr id="160" name="Shape 160"/>
            <p:cNvSpPr txBox="1"/>
            <p:nvPr/>
          </p:nvSpPr>
          <p:spPr>
            <a:xfrm>
              <a:off x="208336" y="2533278"/>
              <a:ext cx="4671900" cy="89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2800">
                <a:solidFill>
                  <a:srgbClr val="B96750"/>
                </a:solidFill>
              </a:endParaRPr>
            </a:p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rPr lang="en-US" sz="2800">
                  <a:solidFill>
                    <a:srgbClr val="B96750"/>
                  </a:solidFill>
                </a:rPr>
                <a:t>Comprar juntos</a:t>
              </a:r>
            </a:p>
          </p:txBody>
        </p:sp>
        <p:pic>
          <p:nvPicPr>
            <p:cNvPr descr="https://cashie.s3.amazonaws.com/catalog/602badcbac8903dbcfe904f1aa0536df/images/Box-icon-300x300.png" id="161" name="Shape 16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248283" y="2163657"/>
              <a:ext cx="923916" cy="92391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2" name="Shape 162"/>
          <p:cNvGrpSpPr/>
          <p:nvPr/>
        </p:nvGrpSpPr>
        <p:grpSpPr>
          <a:xfrm>
            <a:off x="263588" y="2590799"/>
            <a:ext cx="8291074" cy="1462733"/>
            <a:chOff x="167125" y="3476814"/>
            <a:chExt cx="8291074" cy="1462733"/>
          </a:xfrm>
        </p:grpSpPr>
        <p:grpSp>
          <p:nvGrpSpPr>
            <p:cNvPr id="163" name="Shape 163"/>
            <p:cNvGrpSpPr/>
            <p:nvPr/>
          </p:nvGrpSpPr>
          <p:grpSpPr>
            <a:xfrm>
              <a:off x="6292337" y="3476814"/>
              <a:ext cx="1050680" cy="1399984"/>
              <a:chOff x="-8415338" y="1452520"/>
              <a:chExt cx="2276728" cy="3033636"/>
            </a:xfrm>
          </p:grpSpPr>
          <p:pic>
            <p:nvPicPr>
              <p:cNvPr descr="C:\Users\Joe\Desktop\Characters 2015-09\person01.png" id="164" name="Shape 164"/>
              <p:cNvPicPr preferRelativeResize="0"/>
              <p:nvPr/>
            </p:nvPicPr>
            <p:blipFill rotWithShape="1">
              <a:blip r:embed="rId7">
                <a:alphaModFix/>
              </a:blip>
              <a:srcRect b="0" l="0" r="0" t="0"/>
              <a:stretch/>
            </p:blipFill>
            <p:spPr>
              <a:xfrm>
                <a:off x="-8415338" y="1452520"/>
                <a:ext cx="1590674" cy="175577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C:\Users\Joe\Desktop\Characters 2015-09\person05.png" id="165" name="Shape 165"/>
              <p:cNvPicPr preferRelativeResize="0"/>
              <p:nvPr/>
            </p:nvPicPr>
            <p:blipFill rotWithShape="1">
              <a:blip r:embed="rId8">
                <a:alphaModFix/>
              </a:blip>
              <a:srcRect b="0" l="0" r="0" t="0"/>
              <a:stretch/>
            </p:blipFill>
            <p:spPr>
              <a:xfrm>
                <a:off x="-7729284" y="2162168"/>
                <a:ext cx="1590674" cy="175577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C:\Users\Joe\Desktop\Characters 2015-09\person07.png" id="166" name="Shape 166"/>
              <p:cNvPicPr preferRelativeResize="0"/>
              <p:nvPr/>
            </p:nvPicPr>
            <p:blipFill rotWithShape="1">
              <a:blip r:embed="rId9">
                <a:alphaModFix/>
              </a:blip>
              <a:srcRect b="0" l="0" r="0" t="0"/>
              <a:stretch/>
            </p:blipFill>
            <p:spPr>
              <a:xfrm>
                <a:off x="-8415338" y="2730383"/>
                <a:ext cx="1590676" cy="175577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descr="https://cashie.s3.amazonaws.com/catalog/602badcbac8903dbcfe904f1aa0536df/images/Box-icon-300x300.png" id="167" name="Shape 167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5674344" y="3597855"/>
              <a:ext cx="470037" cy="4700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ttps://cashie.s3.amazonaws.com/catalog/602badcbac8903dbcfe904f1aa0536df/images/Box-icon-300x300.png" id="168" name="Shape 168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5488871" y="3945846"/>
              <a:ext cx="470037" cy="4700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ttps://cashie.s3.amazonaws.com/catalog/602badcbac8903dbcfe904f1aa0536df/images/Box-icon-300x300.png" id="169" name="Shape 169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5641271" y="4321485"/>
              <a:ext cx="470037" cy="4700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0" name="Shape 170"/>
            <p:cNvSpPr txBox="1"/>
            <p:nvPr/>
          </p:nvSpPr>
          <p:spPr>
            <a:xfrm>
              <a:off x="223727" y="3915239"/>
              <a:ext cx="46701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rPr b="1" lang="en-US" sz="2800">
                  <a:solidFill>
                    <a:srgbClr val="404041"/>
                  </a:solidFill>
                </a:rPr>
                <a:t>Cooperativa de Mercadeo</a:t>
              </a:r>
            </a:p>
          </p:txBody>
        </p:sp>
        <p:sp>
          <p:nvSpPr>
            <p:cNvPr id="171" name="Shape 171"/>
            <p:cNvSpPr txBox="1"/>
            <p:nvPr/>
          </p:nvSpPr>
          <p:spPr>
            <a:xfrm>
              <a:off x="167125" y="4416348"/>
              <a:ext cx="46719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rPr lang="en-US" sz="2800">
                  <a:solidFill>
                    <a:srgbClr val="B96750"/>
                  </a:solidFill>
                </a:rPr>
                <a:t>Vender juntos</a:t>
              </a:r>
            </a:p>
          </p:txBody>
        </p:sp>
        <p:sp>
          <p:nvSpPr>
            <p:cNvPr id="172" name="Shape 172"/>
            <p:cNvSpPr/>
            <p:nvPr/>
          </p:nvSpPr>
          <p:spPr>
            <a:xfrm>
              <a:off x="7614364" y="4086414"/>
              <a:ext cx="843835" cy="273252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B96750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3" name="Shape 173"/>
          <p:cNvGrpSpPr/>
          <p:nvPr/>
        </p:nvGrpSpPr>
        <p:grpSpPr>
          <a:xfrm>
            <a:off x="256704" y="4151305"/>
            <a:ext cx="8374158" cy="1187594"/>
            <a:chOff x="153377" y="5065705"/>
            <a:chExt cx="8374158" cy="1187594"/>
          </a:xfrm>
        </p:grpSpPr>
        <p:grpSp>
          <p:nvGrpSpPr>
            <p:cNvPr id="174" name="Shape 174"/>
            <p:cNvGrpSpPr/>
            <p:nvPr/>
          </p:nvGrpSpPr>
          <p:grpSpPr>
            <a:xfrm>
              <a:off x="5181599" y="5132390"/>
              <a:ext cx="1322173" cy="1039809"/>
              <a:chOff x="-5019675" y="1557750"/>
              <a:chExt cx="2809874" cy="2209799"/>
            </a:xfrm>
          </p:grpSpPr>
          <p:pic>
            <p:nvPicPr>
              <p:cNvPr descr="C:\Users\Joe\Desktop\Characters 2015-09\person08.png" id="175" name="Shape 175"/>
              <p:cNvPicPr preferRelativeResize="0"/>
              <p:nvPr/>
            </p:nvPicPr>
            <p:blipFill rotWithShape="1">
              <a:blip r:embed="rId11">
                <a:alphaModFix/>
              </a:blip>
              <a:srcRect b="0" l="0" r="0" t="0"/>
              <a:stretch/>
            </p:blipFill>
            <p:spPr>
              <a:xfrm>
                <a:off x="-3800475" y="1557750"/>
                <a:ext cx="1590674" cy="175577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C:\Users\Joe\Desktop\Characters 2015-09\person16.png" id="176" name="Shape 176"/>
              <p:cNvPicPr preferRelativeResize="0"/>
              <p:nvPr/>
            </p:nvPicPr>
            <p:blipFill rotWithShape="1">
              <a:blip r:embed="rId12">
                <a:alphaModFix/>
              </a:blip>
              <a:srcRect b="0" l="0" r="0" t="0"/>
              <a:stretch/>
            </p:blipFill>
            <p:spPr>
              <a:xfrm>
                <a:off x="-5019675" y="1557750"/>
                <a:ext cx="1590674" cy="175577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C:\Users\Joe\Desktop\Characters 2015-09\person09.png" id="177" name="Shape 177"/>
              <p:cNvPicPr preferRelativeResize="0"/>
              <p:nvPr/>
            </p:nvPicPr>
            <p:blipFill rotWithShape="1">
              <a:blip r:embed="rId13">
                <a:alphaModFix/>
              </a:blip>
              <a:srcRect b="0" l="0" r="0" t="0"/>
              <a:stretch/>
            </p:blipFill>
            <p:spPr>
              <a:xfrm>
                <a:off x="-4419600" y="2011775"/>
                <a:ext cx="1590674" cy="175577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78" name="Shape 178"/>
            <p:cNvSpPr txBox="1"/>
            <p:nvPr/>
          </p:nvSpPr>
          <p:spPr>
            <a:xfrm>
              <a:off x="153377" y="5065705"/>
              <a:ext cx="46701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rPr b="1" lang="en-US" sz="2800">
                  <a:solidFill>
                    <a:srgbClr val="404041"/>
                  </a:solidFill>
                </a:rPr>
                <a:t>Cooperativa de Trabajadores</a:t>
              </a:r>
            </a:p>
          </p:txBody>
        </p:sp>
        <p:sp>
          <p:nvSpPr>
            <p:cNvPr id="179" name="Shape 179"/>
            <p:cNvSpPr txBox="1"/>
            <p:nvPr/>
          </p:nvSpPr>
          <p:spPr>
            <a:xfrm>
              <a:off x="304872" y="5888800"/>
              <a:ext cx="4671900" cy="36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rPr b="0" i="0" lang="en-US" sz="2800" u="none" cap="none" strike="noStrike">
                  <a:solidFill>
                    <a:srgbClr val="B96750"/>
                  </a:solidFill>
                  <a:latin typeface="Arial"/>
                  <a:ea typeface="Arial"/>
                  <a:cs typeface="Arial"/>
                  <a:sym typeface="Arial"/>
                </a:rPr>
                <a:t>Pro</a:t>
              </a:r>
              <a:r>
                <a:rPr lang="en-US" sz="2800">
                  <a:solidFill>
                    <a:srgbClr val="B96750"/>
                  </a:solidFill>
                </a:rPr>
                <a:t>ducir juntos</a:t>
              </a:r>
            </a:p>
          </p:txBody>
        </p:sp>
        <p:sp>
          <p:nvSpPr>
            <p:cNvPr id="180" name="Shape 180"/>
            <p:cNvSpPr/>
            <p:nvPr/>
          </p:nvSpPr>
          <p:spPr>
            <a:xfrm>
              <a:off x="7683700" y="5496580"/>
              <a:ext cx="843835" cy="273252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B96750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https://cashie.s3.amazonaws.com/catalog/602badcbac8903dbcfe904f1aa0536df/images/Box-icon-300x300.png" id="181" name="Shape 18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548442" y="5194741"/>
              <a:ext cx="923916" cy="92391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C:\Users\Joe\Desktop\Characters 2015-09\person08.png" id="182" name="Shape 182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453702" y="5355369"/>
            <a:ext cx="994098" cy="1097279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Shape 183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/>
        </p:nvSpPr>
        <p:spPr>
          <a:xfrm>
            <a:off x="3165125" y="1312897"/>
            <a:ext cx="4893300" cy="584700"/>
          </a:xfrm>
          <a:prstGeom prst="wedgeRoundRectCallout">
            <a:avLst>
              <a:gd fmla="val -61140" name="adj1"/>
              <a:gd fmla="val 29981" name="adj2"/>
              <a:gd fmla="val 16667" name="adj3"/>
            </a:avLst>
          </a:prstGeom>
          <a:solidFill>
            <a:srgbClr val="CDB053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3600">
                <a:solidFill>
                  <a:schemeClr val="lt1"/>
                </a:solidFill>
              </a:rPr>
              <a:t>Retención de trabajo</a:t>
            </a:r>
          </a:p>
        </p:txBody>
      </p:sp>
      <p:sp>
        <p:nvSpPr>
          <p:cNvPr id="189" name="Shape 189"/>
          <p:cNvSpPr/>
          <p:nvPr/>
        </p:nvSpPr>
        <p:spPr>
          <a:xfrm>
            <a:off x="1294290" y="2456033"/>
            <a:ext cx="5962650" cy="762000"/>
          </a:xfrm>
          <a:prstGeom prst="wedgeRoundRectCallout">
            <a:avLst>
              <a:gd fmla="val 56620" name="adj1"/>
              <a:gd fmla="val 1118" name="adj2"/>
              <a:gd fmla="val 16667" name="adj3"/>
            </a:avLst>
          </a:prstGeom>
          <a:solidFill>
            <a:srgbClr val="617A8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3600">
              <a:solidFill>
                <a:schemeClr val="lt1"/>
              </a:solidFill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en-US" sz="3600">
                <a:solidFill>
                  <a:schemeClr val="lt1"/>
                </a:solidFill>
              </a:rPr>
              <a:t>Alternativa al capitalismo</a:t>
            </a: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Shape 190"/>
          <p:cNvSpPr/>
          <p:nvPr/>
        </p:nvSpPr>
        <p:spPr>
          <a:xfrm>
            <a:off x="2406525" y="3372200"/>
            <a:ext cx="5542500" cy="954000"/>
          </a:xfrm>
          <a:prstGeom prst="wedgeRoundRectCallout">
            <a:avLst>
              <a:gd fmla="val -69131" name="adj1"/>
              <a:gd fmla="val 12432" name="adj2"/>
              <a:gd fmla="val 16667" name="adj3"/>
            </a:avLst>
          </a:prstGeom>
          <a:solidFill>
            <a:srgbClr val="617A8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69850" lvl="0" marL="0" marR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3600">
              <a:solidFill>
                <a:schemeClr val="lt1"/>
              </a:solidFill>
            </a:endParaRPr>
          </a:p>
          <a:p>
            <a:pPr indent="-69850" lvl="0" marL="0" marR="0" rtl="0" algn="ctr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en-US" sz="3600">
                <a:solidFill>
                  <a:schemeClr val="lt1"/>
                </a:solidFill>
              </a:rPr>
              <a:t>La creación de empleo de alta carretera</a:t>
            </a: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3600">
              <a:solidFill>
                <a:schemeClr val="lt1"/>
              </a:solidFill>
            </a:endParaRPr>
          </a:p>
        </p:txBody>
      </p:sp>
      <p:sp>
        <p:nvSpPr>
          <p:cNvPr id="191" name="Shape 191"/>
          <p:cNvSpPr/>
          <p:nvPr/>
        </p:nvSpPr>
        <p:spPr>
          <a:xfrm>
            <a:off x="180774" y="4426275"/>
            <a:ext cx="7265100" cy="762000"/>
          </a:xfrm>
          <a:prstGeom prst="wedgeRoundRectCallout">
            <a:avLst>
              <a:gd fmla="val 58749" name="adj1"/>
              <a:gd fmla="val -9966" name="adj2"/>
              <a:gd fmla="val 16667" name="adj3"/>
            </a:avLst>
          </a:prstGeom>
          <a:solidFill>
            <a:srgbClr val="B9675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3600">
                <a:solidFill>
                  <a:schemeClr val="lt1"/>
                </a:solidFill>
              </a:rPr>
              <a:t>Empoderamiento de la comunidad </a:t>
            </a:r>
          </a:p>
        </p:txBody>
      </p:sp>
      <p:pic>
        <p:nvPicPr>
          <p:cNvPr descr="C:\Users\Joe\Desktop\Characters 2015-09\person05.png" id="192" name="Shape 1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45688" y="2345810"/>
            <a:ext cx="994098" cy="10972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Joe\Desktop\Characters 2015-09\person02.png" id="193" name="Shape 19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62760" y="4090983"/>
            <a:ext cx="994098" cy="10972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Joe\Desktop\Characters 2015-09\person12.png" id="194" name="Shape 19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09299" y="1167479"/>
            <a:ext cx="994098" cy="10972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Joe\Desktop\Characters 2015-09\person15.png" id="195" name="Shape 19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85800" y="3136440"/>
            <a:ext cx="994098" cy="1097279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Shape 196"/>
          <p:cNvSpPr txBox="1"/>
          <p:nvPr/>
        </p:nvSpPr>
        <p:spPr>
          <a:xfrm>
            <a:off x="0" y="457200"/>
            <a:ext cx="9144000" cy="584774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3200">
                <a:solidFill>
                  <a:srgbClr val="595959"/>
                </a:solidFill>
              </a:rPr>
              <a:t>Suposición 3: Sabe por qué</a:t>
            </a:r>
            <a:r>
              <a:rPr lang="en-US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</a:p>
        </p:txBody>
      </p:sp>
      <p:grpSp>
        <p:nvGrpSpPr>
          <p:cNvPr id="197" name="Shape 197"/>
          <p:cNvGrpSpPr/>
          <p:nvPr/>
        </p:nvGrpSpPr>
        <p:grpSpPr>
          <a:xfrm>
            <a:off x="1294290" y="5498574"/>
            <a:ext cx="6996928" cy="1008900"/>
            <a:chOff x="180765" y="102509"/>
            <a:chExt cx="4164359" cy="1008900"/>
          </a:xfrm>
        </p:grpSpPr>
        <p:sp>
          <p:nvSpPr>
            <p:cNvPr id="198" name="Shape 198"/>
            <p:cNvSpPr txBox="1"/>
            <p:nvPr/>
          </p:nvSpPr>
          <p:spPr>
            <a:xfrm>
              <a:off x="369825" y="102509"/>
              <a:ext cx="3975300" cy="100890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lvl="0" rtl="0">
                <a:spcBef>
                  <a:spcPts val="0"/>
                </a:spcBef>
                <a:buSzPct val="39285"/>
                <a:buNone/>
              </a:pPr>
              <a:r>
                <a:rPr lang="en-US" sz="2800">
                  <a:solidFill>
                    <a:srgbClr val="595959"/>
                  </a:solidFill>
                </a:rPr>
                <a:t>Puede articular sus motivaciones </a:t>
              </a:r>
            </a:p>
            <a:p>
              <a:pPr lvl="0" rtl="0">
                <a:spcBef>
                  <a:spcPts val="0"/>
                </a:spcBef>
                <a:buClr>
                  <a:schemeClr val="dk1"/>
                </a:buClr>
                <a:buSzPct val="39285"/>
                <a:buFont typeface="Arial"/>
                <a:buNone/>
              </a:pPr>
              <a:r>
                <a:rPr lang="en-US" sz="2800">
                  <a:solidFill>
                    <a:srgbClr val="595959"/>
                  </a:solidFill>
                </a:rPr>
                <a:t>  y respetar otras</a:t>
              </a:r>
            </a:p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99" name="Shape 199"/>
            <p:cNvSpPr/>
            <p:nvPr/>
          </p:nvSpPr>
          <p:spPr>
            <a:xfrm flipH="1" rot="-5400000">
              <a:off x="167007" y="556710"/>
              <a:ext cx="358915" cy="331398"/>
            </a:xfrm>
            <a:prstGeom prst="rtTriangle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C:\Users\Joe\Desktop\Characters 2015-09\person10.png" id="200" name="Shape 20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03341" y="5355405"/>
            <a:ext cx="994098" cy="1097279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Shape 201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Shape 207"/>
          <p:cNvGrpSpPr/>
          <p:nvPr/>
        </p:nvGrpSpPr>
        <p:grpSpPr>
          <a:xfrm>
            <a:off x="2514466" y="520750"/>
            <a:ext cx="5714908" cy="1022977"/>
            <a:chOff x="2967901" y="838193"/>
            <a:chExt cx="5854239" cy="946500"/>
          </a:xfrm>
        </p:grpSpPr>
        <p:sp>
          <p:nvSpPr>
            <p:cNvPr id="208" name="Shape 208"/>
            <p:cNvSpPr/>
            <p:nvPr/>
          </p:nvSpPr>
          <p:spPr>
            <a:xfrm flipH="1" rot="-5400000">
              <a:off x="2958064" y="1082591"/>
              <a:ext cx="252172" cy="232497"/>
            </a:xfrm>
            <a:prstGeom prst="rtTriangle">
              <a:avLst/>
            </a:prstGeom>
            <a:solidFill>
              <a:schemeClr val="lt1"/>
            </a:solidFill>
            <a:ln cap="flat" cmpd="sng" w="12700">
              <a:solidFill>
                <a:srgbClr val="CDB053"/>
              </a:solidFill>
              <a:prstDash val="dash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Shape 209"/>
            <p:cNvSpPr txBox="1"/>
            <p:nvPr/>
          </p:nvSpPr>
          <p:spPr>
            <a:xfrm flipH="1">
              <a:off x="3200441" y="838193"/>
              <a:ext cx="5621700" cy="94650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rgbClr val="CDB053"/>
              </a:solidFill>
              <a:prstDash val="dash"/>
              <a:round/>
              <a:headEnd len="med" w="med" type="none"/>
              <a:tailEnd len="med" w="med" type="none"/>
            </a:ln>
          </p:spPr>
          <p:txBody>
            <a:bodyPr anchorCtr="0" anchor="t" bIns="91425" lIns="182875" rIns="182875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lang="en-US" sz="2800">
                  <a:solidFill>
                    <a:srgbClr val="595959"/>
                  </a:solidFill>
                </a:rPr>
                <a:t>¿A qué apuntan las cooperativas de trabajadores?</a:t>
              </a:r>
            </a:p>
          </p:txBody>
        </p:sp>
        <p:cxnSp>
          <p:nvCxnSpPr>
            <p:cNvPr id="210" name="Shape 210"/>
            <p:cNvCxnSpPr>
              <a:stCxn id="208" idx="2"/>
              <a:endCxn id="208" idx="4"/>
            </p:cNvCxnSpPr>
            <p:nvPr/>
          </p:nvCxnSpPr>
          <p:spPr>
            <a:xfrm>
              <a:off x="3200399" y="1072753"/>
              <a:ext cx="0" cy="252000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pic>
        <p:nvPicPr>
          <p:cNvPr descr="C:\Users\Joe\Desktop\Characters 2015-09\person07.png" id="211" name="Shape 2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79664" y="3810000"/>
            <a:ext cx="926877" cy="102307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2" name="Shape 212"/>
          <p:cNvGrpSpPr/>
          <p:nvPr/>
        </p:nvGrpSpPr>
        <p:grpSpPr>
          <a:xfrm>
            <a:off x="761960" y="1981179"/>
            <a:ext cx="2453418" cy="2033295"/>
            <a:chOff x="2767944" y="838200"/>
            <a:chExt cx="3674432" cy="913306"/>
          </a:xfrm>
        </p:grpSpPr>
        <p:sp>
          <p:nvSpPr>
            <p:cNvPr id="213" name="Shape 213"/>
            <p:cNvSpPr/>
            <p:nvPr/>
          </p:nvSpPr>
          <p:spPr>
            <a:xfrm flipH="1" rot="-5400000">
              <a:off x="5641510" y="1495280"/>
              <a:ext cx="81377" cy="431073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Shape 214"/>
            <p:cNvSpPr txBox="1"/>
            <p:nvPr/>
          </p:nvSpPr>
          <p:spPr>
            <a:xfrm flipH="1">
              <a:off x="2767944" y="838200"/>
              <a:ext cx="3674432" cy="857111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91425" lIns="182875" rIns="182875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lang="en-US" sz="2800">
                  <a:solidFill>
                    <a:srgbClr val="43ACA7"/>
                  </a:solidFill>
                  <a:latin typeface="Arial"/>
                  <a:ea typeface="Arial"/>
                  <a:cs typeface="Arial"/>
                  <a:sym typeface="Arial"/>
                </a:rPr>
                <a:t>Democrac</a:t>
              </a:r>
              <a:r>
                <a:rPr lang="en-US" sz="2800">
                  <a:solidFill>
                    <a:srgbClr val="43ACA7"/>
                  </a:solidFill>
                </a:rPr>
                <a:t>ia</a:t>
              </a:r>
              <a:r>
                <a:rPr lang="en-US" sz="2800">
                  <a:solidFill>
                    <a:srgbClr val="43ACA7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</a:p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lang="en-US" sz="2800">
                  <a:solidFill>
                    <a:srgbClr val="595959"/>
                  </a:solidFill>
                </a:rPr>
                <a:t>Poder trabajar juntos</a:t>
              </a:r>
            </a:p>
          </p:txBody>
        </p:sp>
      </p:grpSp>
      <p:grpSp>
        <p:nvGrpSpPr>
          <p:cNvPr id="215" name="Shape 215"/>
          <p:cNvGrpSpPr/>
          <p:nvPr/>
        </p:nvGrpSpPr>
        <p:grpSpPr>
          <a:xfrm>
            <a:off x="3429049" y="1992575"/>
            <a:ext cx="2453560" cy="1669534"/>
            <a:chOff x="2904436" y="838201"/>
            <a:chExt cx="4115100" cy="749904"/>
          </a:xfrm>
        </p:grpSpPr>
        <p:sp>
          <p:nvSpPr>
            <p:cNvPr id="216" name="Shape 216"/>
            <p:cNvSpPr/>
            <p:nvPr/>
          </p:nvSpPr>
          <p:spPr>
            <a:xfrm flipH="1" rot="-5400000">
              <a:off x="4707983" y="1347022"/>
              <a:ext cx="94218" cy="387948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Shape 217"/>
            <p:cNvSpPr txBox="1"/>
            <p:nvPr/>
          </p:nvSpPr>
          <p:spPr>
            <a:xfrm flipH="1">
              <a:off x="2904436" y="838201"/>
              <a:ext cx="4115100" cy="663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91425" lIns="182875" rIns="182875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lang="en-US" sz="2800">
                  <a:solidFill>
                    <a:srgbClr val="CDB053"/>
                  </a:solidFill>
                  <a:latin typeface="Arial"/>
                  <a:ea typeface="Arial"/>
                  <a:cs typeface="Arial"/>
                  <a:sym typeface="Arial"/>
                </a:rPr>
                <a:t>Prosperi</a:t>
              </a:r>
              <a:r>
                <a:rPr lang="en-US" sz="2800">
                  <a:solidFill>
                    <a:srgbClr val="CDB053"/>
                  </a:solidFill>
                </a:rPr>
                <a:t>dad.</a:t>
              </a:r>
              <a:r>
                <a:rPr lang="en-US" sz="2800">
                  <a:solidFill>
                    <a:srgbClr val="595959"/>
                  </a:solidFill>
                </a:rPr>
                <a:t>Poder prosperar</a:t>
              </a:r>
            </a:p>
          </p:txBody>
        </p:sp>
      </p:grpSp>
      <p:grpSp>
        <p:nvGrpSpPr>
          <p:cNvPr id="218" name="Shape 218"/>
          <p:cNvGrpSpPr/>
          <p:nvPr/>
        </p:nvGrpSpPr>
        <p:grpSpPr>
          <a:xfrm>
            <a:off x="6019768" y="2001321"/>
            <a:ext cx="2864246" cy="2059436"/>
            <a:chOff x="6019768" y="1796308"/>
            <a:chExt cx="2864246" cy="2059436"/>
          </a:xfrm>
        </p:grpSpPr>
        <p:grpSp>
          <p:nvGrpSpPr>
            <p:cNvPr id="219" name="Shape 219"/>
            <p:cNvGrpSpPr/>
            <p:nvPr/>
          </p:nvGrpSpPr>
          <p:grpSpPr>
            <a:xfrm>
              <a:off x="6019768" y="1796308"/>
              <a:ext cx="2864246" cy="1918207"/>
              <a:chOff x="3096652" y="679303"/>
              <a:chExt cx="4803900" cy="861600"/>
            </a:xfrm>
          </p:grpSpPr>
          <p:sp>
            <p:nvSpPr>
              <p:cNvPr id="220" name="Shape 220"/>
              <p:cNvSpPr/>
              <p:nvPr/>
            </p:nvSpPr>
            <p:spPr>
              <a:xfrm flipH="1" rot="5400000">
                <a:off x="3673976" y="611299"/>
                <a:ext cx="88450" cy="382567"/>
              </a:xfrm>
              <a:prstGeom prst="rtTriangl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" name="Shape 221"/>
              <p:cNvSpPr txBox="1"/>
              <p:nvPr/>
            </p:nvSpPr>
            <p:spPr>
              <a:xfrm flipH="1">
                <a:off x="3096652" y="679303"/>
                <a:ext cx="4803900" cy="8616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t" bIns="91425" lIns="182875" rIns="182875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buSzPct val="25000"/>
                  <a:buNone/>
                </a:pPr>
                <a:r>
                  <a:rPr lang="en-US" sz="2800">
                    <a:solidFill>
                      <a:srgbClr val="B96750"/>
                    </a:solidFill>
                    <a:latin typeface="Arial"/>
                    <a:ea typeface="Arial"/>
                    <a:cs typeface="Arial"/>
                    <a:sym typeface="Arial"/>
                  </a:rPr>
                  <a:t>Com</a:t>
                </a:r>
                <a:r>
                  <a:rPr lang="en-US" sz="2800">
                    <a:solidFill>
                      <a:srgbClr val="B96750"/>
                    </a:solidFill>
                  </a:rPr>
                  <a:t>unidad</a:t>
                </a:r>
                <a:r>
                  <a:rPr lang="en-US" sz="2800">
                    <a:solidFill>
                      <a:srgbClr val="B96750"/>
                    </a:solidFill>
                    <a:latin typeface="Arial"/>
                    <a:ea typeface="Arial"/>
                    <a:cs typeface="Arial"/>
                    <a:sym typeface="Arial"/>
                  </a:rPr>
                  <a:t>.</a:t>
                </a:r>
              </a:p>
              <a:p>
                <a:pPr indent="0" lvl="0" marL="0" marR="0" rtl="0" algn="l">
                  <a:spcBef>
                    <a:spcPts val="0"/>
                  </a:spcBef>
                  <a:buSzPct val="25000"/>
                  <a:buNone/>
                </a:pPr>
                <a:r>
                  <a:rPr lang="en-US" sz="2800">
                    <a:solidFill>
                      <a:srgbClr val="595959"/>
                    </a:solidFill>
                  </a:rPr>
                  <a:t>Poder beneficiar a otras personas</a:t>
                </a:r>
              </a:p>
            </p:txBody>
          </p:sp>
        </p:grpSp>
        <p:sp>
          <p:nvSpPr>
            <p:cNvPr id="222" name="Shape 222"/>
            <p:cNvSpPr/>
            <p:nvPr/>
          </p:nvSpPr>
          <p:spPr>
            <a:xfrm rot="5400000">
              <a:off x="6575264" y="3606273"/>
              <a:ext cx="227408" cy="271537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3" name="Shape 223"/>
          <p:cNvGrpSpPr/>
          <p:nvPr/>
        </p:nvGrpSpPr>
        <p:grpSpPr>
          <a:xfrm>
            <a:off x="838270" y="4800599"/>
            <a:ext cx="8045931" cy="1971071"/>
            <a:chOff x="34667" y="1132461"/>
            <a:chExt cx="13494600" cy="885346"/>
          </a:xfrm>
        </p:grpSpPr>
        <p:sp>
          <p:nvSpPr>
            <p:cNvPr id="224" name="Shape 224"/>
            <p:cNvSpPr/>
            <p:nvPr/>
          </p:nvSpPr>
          <p:spPr>
            <a:xfrm flipH="1" rot="5400000">
              <a:off x="7554123" y="932470"/>
              <a:ext cx="88450" cy="488432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Shape 225"/>
            <p:cNvSpPr txBox="1"/>
            <p:nvPr/>
          </p:nvSpPr>
          <p:spPr>
            <a:xfrm flipH="1">
              <a:off x="34667" y="1200907"/>
              <a:ext cx="13494600" cy="816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91425" lIns="182875" rIns="182875" tIns="91425">
              <a:noAutofit/>
            </a:bodyPr>
            <a:lstStyle/>
            <a:p>
              <a:pPr lvl="0" rtl="0">
                <a:spcBef>
                  <a:spcPts val="0"/>
                </a:spcBef>
                <a:buClr>
                  <a:schemeClr val="dk1"/>
                </a:buClr>
                <a:buSzPct val="39285"/>
                <a:buFont typeface="Arial"/>
                <a:buNone/>
              </a:pPr>
              <a:r>
                <a:rPr lang="en-US" sz="2800">
                  <a:solidFill>
                    <a:schemeClr val="dk1"/>
                  </a:solidFill>
                </a:rPr>
                <a:t>Algunos de nosotros tenemos una de estas cosas pero no todas.</a:t>
              </a:r>
            </a:p>
            <a:p>
              <a:pPr lvl="0" rtl="0">
                <a:spcBef>
                  <a:spcPts val="0"/>
                </a:spcBef>
                <a:buClr>
                  <a:schemeClr val="dk1"/>
                </a:buClr>
                <a:buSzPct val="39285"/>
                <a:buFont typeface="Arial"/>
                <a:buNone/>
              </a:pPr>
              <a:r>
                <a:rPr lang="en-US" sz="2800">
                  <a:solidFill>
                    <a:schemeClr val="dk1"/>
                  </a:solidFill>
                </a:rPr>
                <a:t>Una cooperativa de trabajadores se construye en  las tres áreas </a:t>
              </a:r>
            </a:p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2800">
                <a:solidFill>
                  <a:srgbClr val="595959"/>
                </a:solidFill>
              </a:endParaRPr>
            </a:p>
          </p:txBody>
        </p:sp>
      </p:grpSp>
      <p:pic>
        <p:nvPicPr>
          <p:cNvPr descr="C:\Users\Joe\Desktop\Characters 2015-09\person10.png" id="226" name="Shape 2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67859" y="605147"/>
            <a:ext cx="926877" cy="1023078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Shape 227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" name="Shape 233"/>
          <p:cNvGrpSpPr/>
          <p:nvPr/>
        </p:nvGrpSpPr>
        <p:grpSpPr>
          <a:xfrm>
            <a:off x="2514599" y="1010959"/>
            <a:ext cx="4143197" cy="1046439"/>
            <a:chOff x="2967901" y="838200"/>
            <a:chExt cx="4244018" cy="1046439"/>
          </a:xfrm>
        </p:grpSpPr>
        <p:sp>
          <p:nvSpPr>
            <p:cNvPr id="234" name="Shape 234"/>
            <p:cNvSpPr/>
            <p:nvPr/>
          </p:nvSpPr>
          <p:spPr>
            <a:xfrm flipH="1" rot="-5400000">
              <a:off x="2958064" y="1082591"/>
              <a:ext cx="252172" cy="232497"/>
            </a:xfrm>
            <a:prstGeom prst="rtTriangle">
              <a:avLst/>
            </a:prstGeom>
            <a:solidFill>
              <a:schemeClr val="lt1"/>
            </a:solidFill>
            <a:ln cap="flat" cmpd="sng" w="12700">
              <a:solidFill>
                <a:srgbClr val="CDB053"/>
              </a:solidFill>
              <a:prstDash val="dash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Shape 235"/>
            <p:cNvSpPr txBox="1"/>
            <p:nvPr/>
          </p:nvSpPr>
          <p:spPr>
            <a:xfrm flipH="1">
              <a:off x="3200398" y="838200"/>
              <a:ext cx="4011522" cy="1046439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rgbClr val="CDB053"/>
              </a:solidFill>
              <a:prstDash val="dash"/>
              <a:round/>
              <a:headEnd len="med" w="med" type="none"/>
              <a:tailEnd len="med" w="med" type="none"/>
            </a:ln>
          </p:spPr>
          <p:txBody>
            <a:bodyPr anchorCtr="0" anchor="t" bIns="91425" lIns="182875" rIns="182875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lang="en-US" sz="2800">
                  <a:solidFill>
                    <a:srgbClr val="595959"/>
                  </a:solidFill>
                </a:rPr>
                <a:t>¿Qué es una cooperativa exitosa?</a:t>
              </a:r>
            </a:p>
          </p:txBody>
        </p:sp>
        <p:cxnSp>
          <p:nvCxnSpPr>
            <p:cNvPr id="236" name="Shape 236"/>
            <p:cNvCxnSpPr>
              <a:stCxn id="234" idx="2"/>
              <a:endCxn id="234" idx="4"/>
            </p:cNvCxnSpPr>
            <p:nvPr/>
          </p:nvCxnSpPr>
          <p:spPr>
            <a:xfrm>
              <a:off x="3200399" y="1072753"/>
              <a:ext cx="0" cy="252300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pic>
        <p:nvPicPr>
          <p:cNvPr descr="C:\Users\Joe\Desktop\Characters 2015-09\person01.png" id="237" name="Shape 2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69107" y="4800600"/>
            <a:ext cx="926877" cy="102307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8" name="Shape 238"/>
          <p:cNvGrpSpPr/>
          <p:nvPr/>
        </p:nvGrpSpPr>
        <p:grpSpPr>
          <a:xfrm>
            <a:off x="605481" y="2399442"/>
            <a:ext cx="7731393" cy="2345629"/>
            <a:chOff x="1958648" y="649582"/>
            <a:chExt cx="13164300" cy="1053600"/>
          </a:xfrm>
        </p:grpSpPr>
        <p:sp>
          <p:nvSpPr>
            <p:cNvPr id="239" name="Shape 239"/>
            <p:cNvSpPr/>
            <p:nvPr/>
          </p:nvSpPr>
          <p:spPr>
            <a:xfrm flipH="1" rot="-5400000">
              <a:off x="7391952" y="1341642"/>
              <a:ext cx="94218" cy="387948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Shape 240"/>
            <p:cNvSpPr txBox="1"/>
            <p:nvPr/>
          </p:nvSpPr>
          <p:spPr>
            <a:xfrm flipH="1">
              <a:off x="1958648" y="649582"/>
              <a:ext cx="13164300" cy="1053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91425" lIns="182875" rIns="182875" tIns="91425">
              <a:noAutofit/>
            </a:bodyPr>
            <a:lstStyle/>
            <a:p>
              <a:pPr indent="-406400" lvl="0" marL="457200" marR="0" rtl="0" algn="l">
                <a:spcBef>
                  <a:spcPts val="0"/>
                </a:spcBef>
                <a:buClr>
                  <a:schemeClr val="dk1"/>
                </a:buClr>
                <a:buSzPct val="100000"/>
                <a:buChar char="❏"/>
              </a:pPr>
              <a:r>
                <a:rPr lang="en-US" sz="2800">
                  <a:solidFill>
                    <a:schemeClr val="dk1"/>
                  </a:solidFill>
                </a:rPr>
                <a:t>Personas organizadas democráticamente</a:t>
              </a:r>
            </a:p>
            <a:p>
              <a:pPr indent="-501650" lvl="0" marL="457200" rtl="0">
                <a:spcBef>
                  <a:spcPts val="0"/>
                </a:spcBef>
                <a:buClr>
                  <a:srgbClr val="595959"/>
                </a:buClr>
                <a:buSzPct val="100000"/>
                <a:buFont typeface="Arial"/>
                <a:buChar char="❑"/>
              </a:pPr>
              <a:r>
                <a:rPr lang="en-US" sz="2800">
                  <a:solidFill>
                    <a:schemeClr val="dk1"/>
                  </a:solidFill>
                </a:rPr>
                <a:t>Quienes son dueñas y tienen un negocio solvente</a:t>
              </a:r>
            </a:p>
            <a:p>
              <a:pPr indent="-501650" lvl="0" marL="457200" rtl="0">
                <a:spcBef>
                  <a:spcPts val="0"/>
                </a:spcBef>
                <a:buClr>
                  <a:srgbClr val="595959"/>
                </a:buClr>
                <a:buSzPct val="100000"/>
                <a:buFont typeface="Arial"/>
                <a:buChar char="❑"/>
              </a:pPr>
              <a:r>
                <a:rPr lang="en-US" sz="2800">
                  <a:solidFill>
                    <a:schemeClr val="dk1"/>
                  </a:solidFill>
                </a:rPr>
                <a:t>Que beneficia a la sociedad</a:t>
              </a:r>
              <a:r>
                <a:rPr lang="en-US" sz="28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</a:p>
          </p:txBody>
        </p:sp>
      </p:grpSp>
      <p:sp>
        <p:nvSpPr>
          <p:cNvPr id="241" name="Shape 241"/>
          <p:cNvSpPr/>
          <p:nvPr/>
        </p:nvSpPr>
        <p:spPr>
          <a:xfrm rot="-8700479">
            <a:off x="837037" y="2410665"/>
            <a:ext cx="194084" cy="388168"/>
          </a:xfrm>
          <a:prstGeom prst="halfFrame">
            <a:avLst>
              <a:gd fmla="val 33333" name="adj1"/>
              <a:gd fmla="val 33333" name="adj2"/>
            </a:avLst>
          </a:prstGeom>
          <a:solidFill>
            <a:srgbClr val="43ACA7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Shape 242"/>
          <p:cNvSpPr/>
          <p:nvPr/>
        </p:nvSpPr>
        <p:spPr>
          <a:xfrm rot="-8700479">
            <a:off x="685143" y="2839863"/>
            <a:ext cx="194084" cy="388168"/>
          </a:xfrm>
          <a:prstGeom prst="halfFrame">
            <a:avLst>
              <a:gd fmla="val 33333" name="adj1"/>
              <a:gd fmla="val 33333" name="adj2"/>
            </a:avLst>
          </a:prstGeom>
          <a:solidFill>
            <a:srgbClr val="617A8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Shape 243"/>
          <p:cNvSpPr/>
          <p:nvPr/>
        </p:nvSpPr>
        <p:spPr>
          <a:xfrm rot="-8700479">
            <a:off x="761343" y="3678063"/>
            <a:ext cx="194084" cy="388168"/>
          </a:xfrm>
          <a:prstGeom prst="halfFrame">
            <a:avLst>
              <a:gd fmla="val 33333" name="adj1"/>
              <a:gd fmla="val 33333" name="adj2"/>
            </a:avLst>
          </a:prstGeom>
          <a:solidFill>
            <a:srgbClr val="B9675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Joe\Desktop\Characters 2015-09\person05.png" id="244" name="Shape 2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2391" y="1073803"/>
            <a:ext cx="943428" cy="1041347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Shape 245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/>
          <p:nvPr/>
        </p:nvSpPr>
        <p:spPr>
          <a:xfrm>
            <a:off x="0" y="457200"/>
            <a:ext cx="9144000" cy="584774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>
                <a:solidFill>
                  <a:srgbClr val="595959"/>
                </a:solidFill>
              </a:rPr>
              <a:t>Instrucciones de participantes</a:t>
            </a:r>
          </a:p>
        </p:txBody>
      </p:sp>
      <p:pic>
        <p:nvPicPr>
          <p:cNvPr descr="C:\Users\Joe\Desktop\Characters 2015-09\person01.png" id="251" name="Shape 2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1914216"/>
            <a:ext cx="994098" cy="10972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2" name="Shape 252"/>
          <p:cNvGrpSpPr/>
          <p:nvPr/>
        </p:nvGrpSpPr>
        <p:grpSpPr>
          <a:xfrm>
            <a:off x="1940659" y="1914216"/>
            <a:ext cx="5714999" cy="2339102"/>
            <a:chOff x="2967901" y="838200"/>
            <a:chExt cx="5854068" cy="2339102"/>
          </a:xfrm>
        </p:grpSpPr>
        <p:sp>
          <p:nvSpPr>
            <p:cNvPr id="253" name="Shape 253"/>
            <p:cNvSpPr/>
            <p:nvPr/>
          </p:nvSpPr>
          <p:spPr>
            <a:xfrm flipH="1" rot="-5400000">
              <a:off x="2958064" y="1082591"/>
              <a:ext cx="252172" cy="232497"/>
            </a:xfrm>
            <a:prstGeom prst="rtTriangle">
              <a:avLst/>
            </a:prstGeom>
            <a:solidFill>
              <a:schemeClr val="lt1"/>
            </a:solidFill>
            <a:ln cap="flat" cmpd="sng" w="12700">
              <a:solidFill>
                <a:srgbClr val="CDB053"/>
              </a:solidFill>
              <a:prstDash val="dash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Shape 254"/>
            <p:cNvSpPr txBox="1"/>
            <p:nvPr/>
          </p:nvSpPr>
          <p:spPr>
            <a:xfrm flipH="1">
              <a:off x="3200397" y="838200"/>
              <a:ext cx="5621572" cy="2339102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rgbClr val="CDB053"/>
              </a:solidFill>
              <a:prstDash val="dash"/>
              <a:round/>
              <a:headEnd len="med" w="med" type="none"/>
              <a:tailEnd len="med" w="med" type="none"/>
            </a:ln>
          </p:spPr>
          <p:txBody>
            <a:bodyPr anchorCtr="0" anchor="t" bIns="91425" lIns="182875" rIns="182875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lang="en-US" sz="2800">
                  <a:solidFill>
                    <a:srgbClr val="B96750"/>
                  </a:solidFill>
                </a:rPr>
                <a:t>Díganos por favor </a:t>
              </a:r>
            </a:p>
            <a:p>
              <a:pPr indent="-457200" lvl="0" marL="457200" rtl="0">
                <a:spcBef>
                  <a:spcPts val="0"/>
                </a:spcBef>
                <a:buClr>
                  <a:srgbClr val="595959"/>
                </a:buClr>
                <a:buSzPct val="100000"/>
                <a:buFont typeface="Arial"/>
                <a:buChar char="•"/>
              </a:pPr>
              <a:r>
                <a:rPr lang="en-US" sz="2800">
                  <a:solidFill>
                    <a:schemeClr val="dk1"/>
                  </a:solidFill>
                </a:rPr>
                <a:t>¿Quién es usted?</a:t>
              </a:r>
            </a:p>
            <a:p>
              <a:pPr indent="-457200" lvl="0" marL="457200" rtl="0">
                <a:spcBef>
                  <a:spcPts val="0"/>
                </a:spcBef>
                <a:buClr>
                  <a:srgbClr val="595959"/>
                </a:buClr>
                <a:buSzPct val="100000"/>
                <a:buFont typeface="Arial"/>
                <a:buChar char="•"/>
              </a:pPr>
              <a:r>
                <a:rPr lang="en-US" sz="2800">
                  <a:solidFill>
                    <a:schemeClr val="dk1"/>
                  </a:solidFill>
                </a:rPr>
                <a:t>¿Dónde está usted?</a:t>
              </a:r>
            </a:p>
            <a:p>
              <a:pPr indent="-457200" lvl="0" marL="457200" rtl="0">
                <a:spcBef>
                  <a:spcPts val="0"/>
                </a:spcBef>
                <a:buClr>
                  <a:srgbClr val="595959"/>
                </a:buClr>
                <a:buSzPct val="100000"/>
                <a:buFont typeface="Arial"/>
                <a:buChar char="•"/>
              </a:pPr>
              <a:r>
                <a:rPr lang="en-US" sz="2800">
                  <a:solidFill>
                    <a:schemeClr val="dk1"/>
                  </a:solidFill>
                </a:rPr>
                <a:t>¿En qué trabaja?</a:t>
              </a:r>
            </a:p>
            <a:p>
              <a:pPr indent="-457200" lvl="0" marL="457200" rtl="0">
                <a:spcBef>
                  <a:spcPts val="0"/>
                </a:spcBef>
                <a:buClr>
                  <a:srgbClr val="595959"/>
                </a:buClr>
                <a:buSzPct val="100000"/>
                <a:buFont typeface="Arial"/>
                <a:buChar char="•"/>
              </a:pPr>
              <a:r>
                <a:rPr lang="en-US" sz="2800">
                  <a:solidFill>
                    <a:schemeClr val="dk1"/>
                  </a:solidFill>
                </a:rPr>
                <a:t>¿Qué está buscando?</a:t>
              </a:r>
            </a:p>
            <a:p>
              <a:pPr lvl="0" marR="0" rtl="0" algn="l">
                <a:spcBef>
                  <a:spcPts val="0"/>
                </a:spcBef>
                <a:buNone/>
              </a:pPr>
              <a:r>
                <a:t/>
              </a:r>
              <a:endParaRPr sz="2800">
                <a:solidFill>
                  <a:srgbClr val="595959"/>
                </a:solidFill>
              </a:endParaRPr>
            </a:p>
          </p:txBody>
        </p:sp>
        <p:cxnSp>
          <p:nvCxnSpPr>
            <p:cNvPr id="255" name="Shape 255"/>
            <p:cNvCxnSpPr>
              <a:stCxn id="253" idx="2"/>
              <a:endCxn id="253" idx="4"/>
            </p:cNvCxnSpPr>
            <p:nvPr/>
          </p:nvCxnSpPr>
          <p:spPr>
            <a:xfrm>
              <a:off x="3200399" y="1072753"/>
              <a:ext cx="0" cy="252300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256" name="Shape 256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